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6"/>
  </p:normalViewPr>
  <p:slideViewPr>
    <p:cSldViewPr>
      <p:cViewPr varScale="1">
        <p:scale>
          <a:sx n="99" d="100"/>
          <a:sy n="99" d="100"/>
        </p:scale>
        <p:origin x="72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35" y="6272783"/>
            <a:ext cx="499872" cy="4998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1490" y="338835"/>
            <a:ext cx="733488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7" cy="460858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2631" y="3739896"/>
            <a:ext cx="1036320" cy="86622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572255"/>
            <a:ext cx="1911095" cy="103633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706623"/>
            <a:ext cx="1039368" cy="86867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3272" y="2898648"/>
            <a:ext cx="868679" cy="67665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4600" y="0"/>
            <a:ext cx="2054352" cy="10302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1490" y="338835"/>
            <a:ext cx="1036066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664" y="1055217"/>
            <a:ext cx="7786370" cy="1869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8434" y="6540772"/>
            <a:ext cx="3074035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72512" y="6540772"/>
            <a:ext cx="228600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www.whoi.edu/cms/files/Carpenter_etal_2003_5346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8-020-80062-1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17" Type="http://schemas.openxmlformats.org/officeDocument/2006/relationships/image" Target="../media/image49.png"/><Relationship Id="rId2" Type="http://schemas.openxmlformats.org/officeDocument/2006/relationships/hyperlink" Target="https://www2.unil.ch/biomapper/" TargetMode="External"/><Relationship Id="rId16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5" Type="http://schemas.openxmlformats.org/officeDocument/2006/relationships/image" Target="../media/image47.jpg"/><Relationship Id="rId10" Type="http://schemas.openxmlformats.org/officeDocument/2006/relationships/image" Target="../media/image42.jpg"/><Relationship Id="rId19" Type="http://schemas.openxmlformats.org/officeDocument/2006/relationships/image" Target="../media/image51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Relationship Id="rId14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30438000200204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3.png"/><Relationship Id="rId4" Type="http://schemas.openxmlformats.org/officeDocument/2006/relationships/image" Target="../media/image5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odiversityinformatics.amnh.org/open_source/maxent/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49158723_Ecological_Niche_Modeling_and_Distribution_of_Wild_Sunflower_Helianthus_annuus_L_in_Mexic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s://www.sciencedirect.com/science/article/abs/pii/S157495411500097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hyperlink" Target="https://develop.larc.nasa.gov/2018/spring/WesternEuropeHealthAQII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jp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jp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21" Type="http://schemas.openxmlformats.org/officeDocument/2006/relationships/image" Target="../media/image105.png"/><Relationship Id="rId34" Type="http://schemas.openxmlformats.org/officeDocument/2006/relationships/image" Target="../media/image118.png"/><Relationship Id="rId7" Type="http://schemas.openxmlformats.org/officeDocument/2006/relationships/image" Target="../media/image91.jp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32" Type="http://schemas.openxmlformats.org/officeDocument/2006/relationships/image" Target="../media/image116.png"/><Relationship Id="rId37" Type="http://schemas.openxmlformats.org/officeDocument/2006/relationships/image" Target="../media/image121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120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31" Type="http://schemas.openxmlformats.org/officeDocument/2006/relationships/image" Target="../media/image115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jp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119.png"/><Relationship Id="rId8" Type="http://schemas.openxmlformats.org/officeDocument/2006/relationships/image" Target="../media/image92.jpg"/><Relationship Id="rId3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hyperlink" Target="https://develop.larc.nasa.gov/2019/summer/MonongahelaNationalForestEco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jpg"/><Relationship Id="rId18" Type="http://schemas.openxmlformats.org/officeDocument/2006/relationships/image" Target="../media/image136.png"/><Relationship Id="rId26" Type="http://schemas.openxmlformats.org/officeDocument/2006/relationships/image" Target="../media/image144.jpg"/><Relationship Id="rId3" Type="http://schemas.openxmlformats.org/officeDocument/2006/relationships/image" Target="../media/image3.png"/><Relationship Id="rId21" Type="http://schemas.openxmlformats.org/officeDocument/2006/relationships/image" Target="../media/image139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jpg"/><Relationship Id="rId2" Type="http://schemas.openxmlformats.org/officeDocument/2006/relationships/image" Target="../media/image1.jpg"/><Relationship Id="rId16" Type="http://schemas.openxmlformats.org/officeDocument/2006/relationships/image" Target="../media/image134.jp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142.jpg"/><Relationship Id="rId5" Type="http://schemas.openxmlformats.org/officeDocument/2006/relationships/image" Target="../media/image2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28" Type="http://schemas.openxmlformats.org/officeDocument/2006/relationships/image" Target="../media/image146.jpg"/><Relationship Id="rId10" Type="http://schemas.openxmlformats.org/officeDocument/2006/relationships/image" Target="../media/image128.jpg"/><Relationship Id="rId19" Type="http://schemas.openxmlformats.org/officeDocument/2006/relationships/image" Target="../media/image137.jpg"/><Relationship Id="rId4" Type="http://schemas.openxmlformats.org/officeDocument/2006/relationships/image" Target="../media/image123.jp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5.jp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26" Type="http://schemas.openxmlformats.org/officeDocument/2006/relationships/image" Target="../media/image169.png"/><Relationship Id="rId3" Type="http://schemas.openxmlformats.org/officeDocument/2006/relationships/image" Target="../media/image147.png"/><Relationship Id="rId21" Type="http://schemas.openxmlformats.org/officeDocument/2006/relationships/image" Target="../media/image164.png"/><Relationship Id="rId34" Type="http://schemas.openxmlformats.org/officeDocument/2006/relationships/image" Target="../media/image177.jpg"/><Relationship Id="rId7" Type="http://schemas.openxmlformats.org/officeDocument/2006/relationships/image" Target="../media/image150.png"/><Relationship Id="rId12" Type="http://schemas.openxmlformats.org/officeDocument/2006/relationships/image" Target="../media/image155.jpg"/><Relationship Id="rId17" Type="http://schemas.openxmlformats.org/officeDocument/2006/relationships/image" Target="../media/image160.png"/><Relationship Id="rId25" Type="http://schemas.openxmlformats.org/officeDocument/2006/relationships/image" Target="../media/image168.png"/><Relationship Id="rId33" Type="http://schemas.openxmlformats.org/officeDocument/2006/relationships/image" Target="../media/image176.jpg"/><Relationship Id="rId2" Type="http://schemas.openxmlformats.org/officeDocument/2006/relationships/image" Target="../media/image1.jp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29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g"/><Relationship Id="rId11" Type="http://schemas.openxmlformats.org/officeDocument/2006/relationships/image" Target="../media/image154.png"/><Relationship Id="rId24" Type="http://schemas.openxmlformats.org/officeDocument/2006/relationships/image" Target="../media/image167.png"/><Relationship Id="rId32" Type="http://schemas.openxmlformats.org/officeDocument/2006/relationships/image" Target="../media/image175.png"/><Relationship Id="rId5" Type="http://schemas.openxmlformats.org/officeDocument/2006/relationships/image" Target="../media/image148.jp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28" Type="http://schemas.openxmlformats.org/officeDocument/2006/relationships/image" Target="../media/image171.png"/><Relationship Id="rId36" Type="http://schemas.openxmlformats.org/officeDocument/2006/relationships/image" Target="../media/image179.jpg"/><Relationship Id="rId10" Type="http://schemas.openxmlformats.org/officeDocument/2006/relationships/image" Target="../media/image153.jpg"/><Relationship Id="rId19" Type="http://schemas.openxmlformats.org/officeDocument/2006/relationships/image" Target="../media/image162.png"/><Relationship Id="rId31" Type="http://schemas.openxmlformats.org/officeDocument/2006/relationships/image" Target="../media/image174.jpg"/><Relationship Id="rId4" Type="http://schemas.openxmlformats.org/officeDocument/2006/relationships/image" Target="../media/image3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Relationship Id="rId27" Type="http://schemas.openxmlformats.org/officeDocument/2006/relationships/image" Target="../media/image170.png"/><Relationship Id="rId30" Type="http://schemas.openxmlformats.org/officeDocument/2006/relationships/image" Target="../media/image173.png"/><Relationship Id="rId35" Type="http://schemas.openxmlformats.org/officeDocument/2006/relationships/image" Target="../media/image178.jpg"/><Relationship Id="rId8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jpg"/><Relationship Id="rId4" Type="http://schemas.openxmlformats.org/officeDocument/2006/relationships/image" Target="../media/image18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mberjean.mccullum@nasa.gov" TargetMode="External"/><Relationship Id="rId7" Type="http://schemas.openxmlformats.org/officeDocument/2006/relationships/hyperlink" Target="https://twitter.com/NASAARSET" TargetMode="External"/><Relationship Id="rId2" Type="http://schemas.openxmlformats.org/officeDocument/2006/relationships/hyperlink" Target="mailto:juan.l.torresperez@nasa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liedsciences.nasa.gov/what-we-do/capacity-building/arset" TargetMode="External"/><Relationship Id="rId5" Type="http://schemas.openxmlformats.org/officeDocument/2006/relationships/hyperlink" Target="https://appliedsciences.nasa.gov/join-mission/training/english/arset-species-distribution-modeling-remote-sensing" TargetMode="External"/><Relationship Id="rId4" Type="http://schemas.openxmlformats.org/officeDocument/2006/relationships/hyperlink" Target="mailto:bengtsson@baeri.or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jpg"/><Relationship Id="rId5" Type="http://schemas.openxmlformats.org/officeDocument/2006/relationships/image" Target="../media/image185.jpg"/><Relationship Id="rId4" Type="http://schemas.openxmlformats.org/officeDocument/2006/relationships/image" Target="../media/image18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1574954115000977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bif.org/occurrence/306810472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bif.org/occurrence/gallery?taxon_key=2703746" TargetMode="External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cep.amnh.org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7" cy="4606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304" y="4943855"/>
            <a:ext cx="1578864" cy="15788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6862" y="366267"/>
            <a:ext cx="26650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!"#$%&amp;"'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)*+%&amp;",#$-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14" dirty="0">
                <a:solidFill>
                  <a:srgbClr val="FFFFFF"/>
                </a:solidFill>
                <a:latin typeface="Arial"/>
                <a:cs typeface="Arial"/>
              </a:rPr>
              <a:t>"&amp;/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10" dirty="0">
                <a:solidFill>
                  <a:srgbClr val="FFFFFF"/>
                </a:solidFill>
                <a:latin typeface="Arial"/>
                <a:cs typeface="Arial"/>
              </a:rPr>
              <a:t>01"-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)/2$&amp;$.#+"#$%&amp;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712720"/>
            <a:ext cx="1895856" cy="18958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58728" y="3572255"/>
            <a:ext cx="1030224" cy="103633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787128" y="0"/>
            <a:ext cx="2402205" cy="1889760"/>
            <a:chOff x="9787128" y="0"/>
            <a:chExt cx="2402205" cy="188976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7128" y="0"/>
              <a:ext cx="2401824" cy="1889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8456" y="137160"/>
              <a:ext cx="813816" cy="6522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01757" y="5819140"/>
            <a:ext cx="521779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entury Gothic"/>
                <a:cs typeface="Century Gothic"/>
              </a:rPr>
              <a:t>Amber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McCullum,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Juan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Torres-</a:t>
            </a:r>
            <a:r>
              <a:rPr sz="1600" dirty="0">
                <a:latin typeface="Century Gothic"/>
                <a:cs typeface="Century Gothic"/>
              </a:rPr>
              <a:t>Perez,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Zach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Bengtsson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entury Gothic"/>
                <a:cs typeface="Century Gothic"/>
              </a:rPr>
              <a:t>Aug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12,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spc="-20" dirty="0">
                <a:latin typeface="Century Gothic"/>
                <a:cs typeface="Century Gothic"/>
              </a:rPr>
              <a:t>2021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8903" y="4916423"/>
            <a:ext cx="90093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latin typeface="Century Gothic"/>
                <a:cs typeface="Century Gothic"/>
              </a:rPr>
              <a:t>Species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Distribution</a:t>
            </a:r>
            <a:r>
              <a:rPr sz="2900" spc="-95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Modeling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with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Remote</a:t>
            </a:r>
            <a:r>
              <a:rPr sz="2900" spc="-85" dirty="0">
                <a:latin typeface="Century Gothic"/>
                <a:cs typeface="Century Gothic"/>
              </a:rPr>
              <a:t> </a:t>
            </a:r>
            <a:r>
              <a:rPr sz="2900" spc="-10" dirty="0">
                <a:latin typeface="Century Gothic"/>
                <a:cs typeface="Century Gothic"/>
              </a:rPr>
              <a:t>Sensing</a:t>
            </a:r>
            <a:endParaRPr sz="29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Modeling</a:t>
            </a:r>
            <a:r>
              <a:rPr spc="-114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7050" y="6079866"/>
            <a:ext cx="1369060" cy="18732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entury Gothic"/>
                <a:cs typeface="Century Gothic"/>
              </a:rPr>
              <a:t>Pearson,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R.G.</a:t>
            </a:r>
            <a:r>
              <a:rPr sz="1200" spc="-20" dirty="0">
                <a:latin typeface="Century Gothic"/>
                <a:cs typeface="Century Gothic"/>
              </a:rPr>
              <a:t> 2007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0466" y="853292"/>
            <a:ext cx="10299065" cy="5638800"/>
            <a:chOff x="1650466" y="853292"/>
            <a:chExt cx="10299065" cy="5638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466" y="853292"/>
              <a:ext cx="5791187" cy="56387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4154" y="4553497"/>
              <a:ext cx="5254957" cy="170760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84350" y="6068059"/>
            <a:ext cx="1394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Pearson,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R.G.</a:t>
            </a:r>
            <a:r>
              <a:rPr sz="1200" spc="-20" dirty="0">
                <a:latin typeface="Century Gothic"/>
                <a:cs typeface="Century Gothic"/>
              </a:rPr>
              <a:t> 2007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16117" y="1182115"/>
            <a:ext cx="292735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entury Gothic Bold"/>
                <a:cs typeface="Century Gothic Bold"/>
              </a:rPr>
              <a:t>Equilibrium</a:t>
            </a:r>
            <a:r>
              <a:rPr sz="2400" b="1" spc="-100" dirty="0">
                <a:latin typeface="Century Gothic Bold"/>
                <a:cs typeface="Century Gothic Bold"/>
              </a:rPr>
              <a:t> </a:t>
            </a:r>
            <a:r>
              <a:rPr sz="2400" b="1" spc="-25" dirty="0">
                <a:latin typeface="Century Gothic Bold"/>
                <a:cs typeface="Century Gothic Bold"/>
              </a:rPr>
              <a:t>and </a:t>
            </a:r>
            <a:r>
              <a:rPr sz="2400" b="1" dirty="0">
                <a:latin typeface="Century Gothic Bold"/>
                <a:cs typeface="Century Gothic Bold"/>
              </a:rPr>
              <a:t>poor</a:t>
            </a:r>
            <a:r>
              <a:rPr sz="2400" b="1" spc="-70" dirty="0">
                <a:latin typeface="Century Gothic Bold"/>
                <a:cs typeface="Century Gothic Bold"/>
              </a:rPr>
              <a:t> </a:t>
            </a:r>
            <a:r>
              <a:rPr sz="2400" b="1" dirty="0">
                <a:latin typeface="Century Gothic Bold"/>
                <a:cs typeface="Century Gothic Bold"/>
              </a:rPr>
              <a:t>sampling</a:t>
            </a:r>
            <a:r>
              <a:rPr sz="2400" b="1" spc="-55" dirty="0">
                <a:latin typeface="Century Gothic Bold"/>
                <a:cs typeface="Century Gothic Bold"/>
              </a:rPr>
              <a:t> </a:t>
            </a:r>
            <a:r>
              <a:rPr sz="2400" b="1" spc="-25" dirty="0">
                <a:latin typeface="Century Gothic Bold"/>
                <a:cs typeface="Century Gothic Bold"/>
              </a:rPr>
              <a:t>in </a:t>
            </a:r>
            <a:r>
              <a:rPr sz="2400" b="1" dirty="0">
                <a:latin typeface="Century Gothic Bold"/>
                <a:cs typeface="Century Gothic Bold"/>
              </a:rPr>
              <a:t>geographic</a:t>
            </a:r>
            <a:r>
              <a:rPr sz="2400" b="1" spc="-140" dirty="0">
                <a:latin typeface="Century Gothic Bold"/>
                <a:cs typeface="Century Gothic Bold"/>
              </a:rPr>
              <a:t> </a:t>
            </a:r>
            <a:r>
              <a:rPr sz="2400" b="1" spc="-20" dirty="0">
                <a:latin typeface="Century Gothic Bold"/>
                <a:cs typeface="Century Gothic Bold"/>
              </a:rPr>
              <a:t>space </a:t>
            </a:r>
            <a:r>
              <a:rPr sz="2400" b="1" dirty="0">
                <a:latin typeface="Century Gothic Bold"/>
                <a:cs typeface="Century Gothic Bold"/>
              </a:rPr>
              <a:t>and</a:t>
            </a:r>
            <a:r>
              <a:rPr sz="2400" b="1" spc="-60" dirty="0">
                <a:latin typeface="Century Gothic Bold"/>
                <a:cs typeface="Century Gothic Bold"/>
              </a:rPr>
              <a:t> </a:t>
            </a:r>
            <a:r>
              <a:rPr sz="2400" b="1" dirty="0">
                <a:latin typeface="Century Gothic Bold"/>
                <a:cs typeface="Century Gothic Bold"/>
              </a:rPr>
              <a:t>good</a:t>
            </a:r>
            <a:r>
              <a:rPr sz="2400" b="1" spc="-55" dirty="0">
                <a:latin typeface="Century Gothic Bold"/>
                <a:cs typeface="Century Gothic Bold"/>
              </a:rPr>
              <a:t> </a:t>
            </a:r>
            <a:r>
              <a:rPr sz="2400" b="1" spc="-10" dirty="0">
                <a:latin typeface="Century Gothic Bold"/>
                <a:cs typeface="Century Gothic Bold"/>
              </a:rPr>
              <a:t>sampling environmental space</a:t>
            </a:r>
            <a:endParaRPr sz="2400">
              <a:latin typeface="Century Gothic Bold"/>
              <a:cs typeface="Century Gothic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Modeling</a:t>
            </a:r>
            <a:r>
              <a:rPr spc="-114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53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7050" y="6079866"/>
            <a:ext cx="1521460" cy="33972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1320"/>
              </a:lnSpc>
              <a:spcBef>
                <a:spcPts val="5"/>
              </a:spcBef>
            </a:pPr>
            <a:r>
              <a:rPr sz="1200" dirty="0">
                <a:latin typeface="Century Gothic"/>
                <a:cs typeface="Century Gothic"/>
              </a:rPr>
              <a:t>Pearson,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R.G.</a:t>
            </a:r>
            <a:r>
              <a:rPr sz="1200" spc="-20" dirty="0">
                <a:latin typeface="Century Gothic"/>
                <a:cs typeface="Century Gothic"/>
              </a:rPr>
              <a:t> 2007</a:t>
            </a:r>
            <a:endParaRPr sz="1200">
              <a:latin typeface="Century Gothic"/>
              <a:cs typeface="Century Gothic"/>
            </a:endParaRPr>
          </a:p>
          <a:p>
            <a:pPr marL="152400">
              <a:lnSpc>
                <a:spcPts val="1320"/>
              </a:lnSpc>
            </a:pPr>
            <a:r>
              <a:rPr sz="1200" dirty="0">
                <a:latin typeface="Century Gothic"/>
                <a:cs typeface="Century Gothic"/>
              </a:rPr>
              <a:t>Pearson,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R.G.</a:t>
            </a:r>
            <a:r>
              <a:rPr sz="1200" spc="-20" dirty="0">
                <a:latin typeface="Century Gothic"/>
                <a:cs typeface="Century Gothic"/>
              </a:rPr>
              <a:t> 2007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1843" y="1182115"/>
            <a:ext cx="2957830" cy="13061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algn="ctr">
              <a:lnSpc>
                <a:spcPts val="2810"/>
              </a:lnSpc>
              <a:spcBef>
                <a:spcPts val="250"/>
              </a:spcBef>
            </a:pPr>
            <a:r>
              <a:rPr sz="2400" b="1" dirty="0">
                <a:latin typeface="Century Gothic Bold"/>
                <a:cs typeface="Century Gothic Bold"/>
              </a:rPr>
              <a:t>Low</a:t>
            </a:r>
            <a:r>
              <a:rPr sz="2400" b="1" spc="-60" dirty="0">
                <a:latin typeface="Century Gothic Bold"/>
                <a:cs typeface="Century Gothic Bold"/>
              </a:rPr>
              <a:t> </a:t>
            </a:r>
            <a:r>
              <a:rPr sz="2400" b="1" dirty="0">
                <a:latin typeface="Century Gothic Bold"/>
                <a:cs typeface="Century Gothic Bold"/>
              </a:rPr>
              <a:t>Equilibrium</a:t>
            </a:r>
            <a:r>
              <a:rPr sz="2400" b="1" spc="-70" dirty="0">
                <a:latin typeface="Century Gothic Bold"/>
                <a:cs typeface="Century Gothic Bold"/>
              </a:rPr>
              <a:t> </a:t>
            </a:r>
            <a:r>
              <a:rPr sz="2400" b="1" spc="-25" dirty="0">
                <a:latin typeface="Century Gothic Bold"/>
                <a:cs typeface="Century Gothic Bold"/>
              </a:rPr>
              <a:t>and </a:t>
            </a:r>
            <a:r>
              <a:rPr sz="2400" b="1" dirty="0">
                <a:latin typeface="Century Gothic Bold"/>
                <a:cs typeface="Century Gothic Bold"/>
              </a:rPr>
              <a:t>good</a:t>
            </a:r>
            <a:r>
              <a:rPr sz="2400" b="1" spc="-70" dirty="0">
                <a:latin typeface="Century Gothic Bold"/>
                <a:cs typeface="Century Gothic Bold"/>
              </a:rPr>
              <a:t> </a:t>
            </a:r>
            <a:r>
              <a:rPr sz="2400" b="1" spc="-10" dirty="0">
                <a:latin typeface="Century Gothic Bold"/>
                <a:cs typeface="Century Gothic Bold"/>
              </a:rPr>
              <a:t>sampling</a:t>
            </a:r>
            <a:endParaRPr sz="2400">
              <a:latin typeface="Century Gothic Bold"/>
              <a:cs typeface="Century Gothic Bold"/>
            </a:endParaRPr>
          </a:p>
          <a:p>
            <a:pPr marL="63500" algn="ctr">
              <a:lnSpc>
                <a:spcPts val="2100"/>
              </a:lnSpc>
            </a:pPr>
            <a:r>
              <a:rPr sz="1800" b="1" dirty="0">
                <a:latin typeface="Century Gothic Bold"/>
                <a:cs typeface="Century Gothic Bold"/>
              </a:rPr>
              <a:t>(in</a:t>
            </a:r>
            <a:r>
              <a:rPr sz="1800" b="1" spc="-35" dirty="0">
                <a:latin typeface="Century Gothic Bold"/>
                <a:cs typeface="Century Gothic Bold"/>
              </a:rPr>
              <a:t> </a:t>
            </a:r>
            <a:r>
              <a:rPr sz="1800" b="1" dirty="0">
                <a:latin typeface="Century Gothic Bold"/>
                <a:cs typeface="Century Gothic Bold"/>
              </a:rPr>
              <a:t>both</a:t>
            </a:r>
            <a:r>
              <a:rPr sz="1800" b="1" spc="-35" dirty="0">
                <a:latin typeface="Century Gothic Bold"/>
                <a:cs typeface="Century Gothic Bold"/>
              </a:rPr>
              <a:t> </a:t>
            </a:r>
            <a:r>
              <a:rPr sz="1800" b="1" dirty="0">
                <a:latin typeface="Century Gothic Bold"/>
                <a:cs typeface="Century Gothic Bold"/>
              </a:rPr>
              <a:t>geographic</a:t>
            </a:r>
            <a:r>
              <a:rPr sz="1800" b="1" spc="-30" dirty="0">
                <a:latin typeface="Century Gothic Bold"/>
                <a:cs typeface="Century Gothic Bold"/>
              </a:rPr>
              <a:t> </a:t>
            </a:r>
            <a:r>
              <a:rPr sz="1800" b="1" spc="-25" dirty="0">
                <a:latin typeface="Century Gothic Bold"/>
                <a:cs typeface="Century Gothic Bold"/>
              </a:rPr>
              <a:t>and</a:t>
            </a:r>
            <a:endParaRPr sz="1800">
              <a:latin typeface="Century Gothic Bold"/>
              <a:cs typeface="Century Gothic Bold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800" b="1" dirty="0">
                <a:latin typeface="Century Gothic Bold"/>
                <a:cs typeface="Century Gothic Bold"/>
              </a:rPr>
              <a:t>environmental</a:t>
            </a:r>
            <a:r>
              <a:rPr sz="1800" b="1" spc="-85" dirty="0">
                <a:latin typeface="Century Gothic Bold"/>
                <a:cs typeface="Century Gothic Bold"/>
              </a:rPr>
              <a:t> </a:t>
            </a:r>
            <a:r>
              <a:rPr sz="1800" b="1" spc="-10" dirty="0">
                <a:latin typeface="Century Gothic Bold"/>
                <a:cs typeface="Century Gothic Bold"/>
              </a:rPr>
              <a:t>space)</a:t>
            </a:r>
            <a:endParaRPr sz="1800">
              <a:latin typeface="Century Gothic Bold"/>
              <a:cs typeface="Century Gothic 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51000" y="837669"/>
            <a:ext cx="10298430" cy="5638800"/>
            <a:chOff x="1651000" y="837669"/>
            <a:chExt cx="10298430" cy="5638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000" y="837669"/>
              <a:ext cx="5791200" cy="5638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4154" y="4553497"/>
              <a:ext cx="5254957" cy="17076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84350" y="6028435"/>
            <a:ext cx="1394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Pearson,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R.G.</a:t>
            </a:r>
            <a:r>
              <a:rPr sz="1200" spc="-20" dirty="0">
                <a:latin typeface="Century Gothic"/>
                <a:cs typeface="Century Gothic"/>
              </a:rPr>
              <a:t> 2007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Methods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-10" dirty="0"/>
              <a:t>Models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54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514" y="1243076"/>
            <a:ext cx="11464925" cy="461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00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b="1" dirty="0">
                <a:latin typeface="Century Gothic Bold"/>
                <a:cs typeface="Century Gothic Bold"/>
              </a:rPr>
              <a:t>Profile</a:t>
            </a:r>
            <a:r>
              <a:rPr sz="2400" b="1" spc="-55" dirty="0">
                <a:latin typeface="Century Gothic Bold"/>
                <a:cs typeface="Century Gothic Bold"/>
              </a:rPr>
              <a:t> </a:t>
            </a:r>
            <a:r>
              <a:rPr sz="2400" b="1" dirty="0">
                <a:latin typeface="Century Gothic Bold"/>
                <a:cs typeface="Century Gothic Bold"/>
              </a:rPr>
              <a:t>Techniques:</a:t>
            </a:r>
            <a:r>
              <a:rPr sz="2400" b="1" spc="-40" dirty="0">
                <a:latin typeface="Century Gothic Bold"/>
                <a:cs typeface="Century Gothic Bold"/>
              </a:rPr>
              <a:t> </a:t>
            </a:r>
            <a:r>
              <a:rPr sz="2400" dirty="0">
                <a:latin typeface="Century Gothic"/>
                <a:cs typeface="Century Gothic"/>
              </a:rPr>
              <a:t>Use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environmental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distance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know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sites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spc="-40" dirty="0">
                <a:latin typeface="Century Gothic"/>
                <a:cs typeface="Century Gothic"/>
              </a:rPr>
              <a:t>occurrence</a:t>
            </a:r>
            <a:endParaRPr sz="24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12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Gower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Metric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(DOMAIN)</a:t>
            </a:r>
            <a:endParaRPr sz="24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Ecological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Niche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Factor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Analysis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(BIOMAPPER)</a:t>
            </a:r>
            <a:endParaRPr sz="2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24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b="1" spc="-10" dirty="0">
                <a:latin typeface="Century Gothic Bold"/>
                <a:cs typeface="Century Gothic Bold"/>
              </a:rPr>
              <a:t>Regression-</a:t>
            </a:r>
            <a:r>
              <a:rPr sz="2400" b="1" dirty="0">
                <a:latin typeface="Century Gothic Bold"/>
                <a:cs typeface="Century Gothic Bold"/>
              </a:rPr>
              <a:t>Based</a:t>
            </a:r>
            <a:r>
              <a:rPr sz="2400" b="1" spc="-50" dirty="0">
                <a:latin typeface="Century Gothic Bold"/>
                <a:cs typeface="Century Gothic Bold"/>
              </a:rPr>
              <a:t> </a:t>
            </a:r>
            <a:r>
              <a:rPr sz="2400" b="1" dirty="0">
                <a:latin typeface="Century Gothic Bold"/>
                <a:cs typeface="Century Gothic Bold"/>
              </a:rPr>
              <a:t>Techniques:</a:t>
            </a:r>
            <a:r>
              <a:rPr sz="2400" b="1" spc="-50" dirty="0">
                <a:latin typeface="Century Gothic Bold"/>
                <a:cs typeface="Century Gothic Bold"/>
              </a:rPr>
              <a:t> </a:t>
            </a:r>
            <a:r>
              <a:rPr sz="2400" dirty="0">
                <a:latin typeface="Century Gothic"/>
                <a:cs typeface="Century Gothic"/>
              </a:rPr>
              <a:t>Linear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Models</a:t>
            </a:r>
            <a:endParaRPr sz="24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12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Generalized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Linear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Models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(GLMs)</a:t>
            </a:r>
            <a:endParaRPr sz="24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12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Generalized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Additive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Models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(GAMs)</a:t>
            </a:r>
            <a:endParaRPr sz="2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z="2400">
              <a:latin typeface="Century Gothic"/>
              <a:cs typeface="Century Gothic"/>
            </a:endParaRPr>
          </a:p>
          <a:p>
            <a:pPr marL="381000" marR="309245" indent="-368300">
              <a:lnSpc>
                <a:spcPts val="2590"/>
              </a:lnSpc>
              <a:buSzPct val="91666"/>
              <a:buFont typeface="Arial"/>
              <a:buChar char="•"/>
              <a:tabLst>
                <a:tab pos="381000" algn="l"/>
              </a:tabLst>
            </a:pPr>
            <a:r>
              <a:rPr sz="2400" b="1" spc="-10" dirty="0">
                <a:latin typeface="Century Gothic Bold"/>
                <a:cs typeface="Century Gothic Bold"/>
              </a:rPr>
              <a:t>Machine-</a:t>
            </a:r>
            <a:r>
              <a:rPr sz="2400" b="1" dirty="0">
                <a:latin typeface="Century Gothic Bold"/>
                <a:cs typeface="Century Gothic Bold"/>
              </a:rPr>
              <a:t>Learning</a:t>
            </a:r>
            <a:r>
              <a:rPr sz="2400" b="1" spc="-75" dirty="0">
                <a:latin typeface="Century Gothic Bold"/>
                <a:cs typeface="Century Gothic Bold"/>
              </a:rPr>
              <a:t> </a:t>
            </a:r>
            <a:r>
              <a:rPr sz="2400" b="1" dirty="0">
                <a:latin typeface="Century Gothic Bold"/>
                <a:cs typeface="Century Gothic Bold"/>
              </a:rPr>
              <a:t>Techniques:</a:t>
            </a:r>
            <a:r>
              <a:rPr sz="2400" b="1" spc="-90" dirty="0">
                <a:latin typeface="Century Gothic Bold"/>
                <a:cs typeface="Century Gothic Bold"/>
              </a:rPr>
              <a:t> </a:t>
            </a:r>
            <a:r>
              <a:rPr sz="2400" dirty="0">
                <a:latin typeface="Century Gothic"/>
                <a:cs typeface="Century Gothic"/>
              </a:rPr>
              <a:t>Iterative</a:t>
            </a:r>
            <a:r>
              <a:rPr sz="2400" spc="-7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“learning”</a:t>
            </a:r>
            <a:r>
              <a:rPr sz="2400" spc="-8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algorithms,</a:t>
            </a:r>
            <a:r>
              <a:rPr sz="2400" spc="-8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inspired</a:t>
            </a:r>
            <a:r>
              <a:rPr sz="2400" spc="-75" dirty="0">
                <a:latin typeface="Century Gothic"/>
                <a:cs typeface="Century Gothic"/>
              </a:rPr>
              <a:t> </a:t>
            </a:r>
            <a:r>
              <a:rPr sz="2400" spc="-1180" dirty="0">
                <a:latin typeface="Century Gothic"/>
                <a:cs typeface="Century Gothic"/>
              </a:rPr>
              <a:t>by</a:t>
            </a:r>
            <a:r>
              <a:rPr sz="2400" dirty="0">
                <a:latin typeface="Century Gothic"/>
                <a:cs typeface="Century Gothic"/>
              </a:rPr>
              <a:t> the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workings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brain</a:t>
            </a:r>
            <a:endParaRPr sz="24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8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Genetic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Algorithm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for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Rule-</a:t>
            </a:r>
            <a:r>
              <a:rPr sz="2400" dirty="0">
                <a:latin typeface="Century Gothic"/>
                <a:cs typeface="Century Gothic"/>
              </a:rPr>
              <a:t>set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Production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(GARP)</a:t>
            </a:r>
            <a:endParaRPr sz="24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12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spc="-10" dirty="0">
                <a:latin typeface="Century Gothic"/>
                <a:cs typeface="Century Gothic"/>
              </a:rPr>
              <a:t>MAXENT</a:t>
            </a:r>
            <a:endParaRPr sz="2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Gower</a:t>
            </a:r>
            <a:r>
              <a:rPr spc="-35" dirty="0"/>
              <a:t> </a:t>
            </a:r>
            <a:r>
              <a:rPr spc="-10" dirty="0"/>
              <a:t>Metric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55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515" y="1267459"/>
            <a:ext cx="6492875" cy="45059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0" marR="932815" indent="-368300">
              <a:lnSpc>
                <a:spcPct val="100800"/>
              </a:lnSpc>
              <a:spcBef>
                <a:spcPts val="75"/>
              </a:spcBef>
              <a:buSzPct val="91666"/>
              <a:buFont typeface="Arial"/>
              <a:buChar char="•"/>
              <a:tabLst>
                <a:tab pos="381000" algn="l"/>
              </a:tabLst>
            </a:pPr>
            <a:r>
              <a:rPr sz="2400" dirty="0">
                <a:latin typeface="Century Gothic"/>
                <a:cs typeface="Century Gothic"/>
              </a:rPr>
              <a:t>Correlation</a:t>
            </a:r>
            <a:r>
              <a:rPr sz="2400" spc="-1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between</a:t>
            </a:r>
            <a:r>
              <a:rPr sz="2400" spc="-10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response</a:t>
            </a:r>
            <a:r>
              <a:rPr sz="2400" spc="-100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and </a:t>
            </a:r>
            <a:r>
              <a:rPr sz="2400" dirty="0">
                <a:latin typeface="Century Gothic"/>
                <a:cs typeface="Century Gothic"/>
              </a:rPr>
              <a:t>predictor</a:t>
            </a:r>
            <a:r>
              <a:rPr sz="2400" spc="-8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variables</a:t>
            </a:r>
            <a:endParaRPr sz="24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409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spc="-10" dirty="0">
                <a:latin typeface="Century Gothic"/>
                <a:cs typeface="Century Gothic"/>
              </a:rPr>
              <a:t>Clusters</a:t>
            </a:r>
            <a:endParaRPr sz="2400">
              <a:latin typeface="Century Gothic"/>
              <a:cs typeface="Century Gothic"/>
            </a:endParaRPr>
          </a:p>
          <a:p>
            <a:pPr marL="381000" marR="5080" indent="-368300">
              <a:lnSpc>
                <a:spcPct val="99700"/>
              </a:lnSpc>
              <a:spcBef>
                <a:spcPts val="825"/>
              </a:spcBef>
              <a:buSzPct val="91666"/>
              <a:buFont typeface="Arial"/>
              <a:buChar char="•"/>
              <a:tabLst>
                <a:tab pos="381000" algn="l"/>
              </a:tabLst>
            </a:pPr>
            <a:r>
              <a:rPr sz="2400" dirty="0">
                <a:latin typeface="Century Gothic"/>
                <a:cs typeface="Century Gothic"/>
              </a:rPr>
              <a:t>Assigns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each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cell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output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layer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an </a:t>
            </a:r>
            <a:r>
              <a:rPr sz="2400" dirty="0">
                <a:latin typeface="Century Gothic"/>
                <a:cs typeface="Century Gothic"/>
              </a:rPr>
              <a:t>average</a:t>
            </a:r>
            <a:r>
              <a:rPr sz="2400" spc="-8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multivariate</a:t>
            </a:r>
            <a:r>
              <a:rPr sz="2400" spc="-7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distance</a:t>
            </a:r>
            <a:r>
              <a:rPr sz="2400" spc="-8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(Gower </a:t>
            </a:r>
            <a:r>
              <a:rPr sz="2400" dirty="0">
                <a:latin typeface="Century Gothic"/>
                <a:cs typeface="Century Gothic"/>
              </a:rPr>
              <a:t>Metric)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between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that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cell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closest </a:t>
            </a:r>
            <a:r>
              <a:rPr sz="2400" dirty="0">
                <a:latin typeface="Century Gothic"/>
                <a:cs typeface="Century Gothic"/>
              </a:rPr>
              <a:t>presence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cell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training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set</a:t>
            </a:r>
            <a:endParaRPr sz="24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15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dirty="0">
                <a:latin typeface="Century Gothic"/>
                <a:cs typeface="Century Gothic"/>
              </a:rPr>
              <a:t>Uses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only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presence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points</a:t>
            </a:r>
            <a:endParaRPr sz="2400">
              <a:latin typeface="Century Gothic"/>
              <a:cs typeface="Century Gothic"/>
            </a:endParaRPr>
          </a:p>
          <a:p>
            <a:pPr marL="381000" marR="50165" indent="-368300">
              <a:lnSpc>
                <a:spcPct val="100800"/>
              </a:lnSpc>
              <a:spcBef>
                <a:spcPts val="790"/>
              </a:spcBef>
              <a:buSzPct val="91666"/>
              <a:buFont typeface="Arial"/>
              <a:buChar char="•"/>
              <a:tabLst>
                <a:tab pos="381000" algn="l"/>
              </a:tabLst>
            </a:pPr>
            <a:r>
              <a:rPr sz="2400" dirty="0">
                <a:latin typeface="Century Gothic"/>
                <a:cs typeface="Century Gothic"/>
              </a:rPr>
              <a:t>Distance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rescaling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used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compare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with </a:t>
            </a:r>
            <a:r>
              <a:rPr sz="2400" spc="-10" dirty="0">
                <a:latin typeface="Century Gothic"/>
                <a:cs typeface="Century Gothic"/>
              </a:rPr>
              <a:t>probability-</a:t>
            </a:r>
            <a:r>
              <a:rPr sz="2400" dirty="0">
                <a:latin typeface="Century Gothic"/>
                <a:cs typeface="Century Gothic"/>
              </a:rPr>
              <a:t>based</a:t>
            </a:r>
            <a:r>
              <a:rPr sz="2400" spc="-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techniques</a:t>
            </a:r>
            <a:endParaRPr sz="24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20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dirty="0">
                <a:latin typeface="Century Gothic"/>
                <a:cs typeface="Century Gothic"/>
              </a:rPr>
              <a:t>Example: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DOMAIN</a:t>
            </a:r>
            <a:endParaRPr sz="24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5200" y="1303782"/>
            <a:ext cx="3897247" cy="38913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93940" y="5247132"/>
            <a:ext cx="428561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14"/>
              </a:spcBef>
            </a:pPr>
            <a:r>
              <a:rPr sz="1400" dirty="0">
                <a:latin typeface="Century Gothic"/>
                <a:cs typeface="Century Gothic"/>
              </a:rPr>
              <a:t>Geographical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Restrictiveness: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Each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species</a:t>
            </a:r>
            <a:r>
              <a:rPr sz="1400" spc="-25" dirty="0">
                <a:latin typeface="Century Gothic"/>
                <a:cs typeface="Century Gothic"/>
              </a:rPr>
              <a:t> is </a:t>
            </a:r>
            <a:r>
              <a:rPr sz="1400" dirty="0">
                <a:latin typeface="Century Gothic"/>
                <a:cs typeface="Century Gothic"/>
              </a:rPr>
              <a:t>represented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by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a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dot,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ecologically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rare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species </a:t>
            </a:r>
            <a:r>
              <a:rPr sz="1400" dirty="0">
                <a:latin typeface="Century Gothic"/>
                <a:cs typeface="Century Gothic"/>
              </a:rPr>
              <a:t>are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in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red,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average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in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blue,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and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common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in </a:t>
            </a:r>
            <a:r>
              <a:rPr sz="1400" dirty="0">
                <a:latin typeface="Century Gothic"/>
                <a:cs typeface="Century Gothic"/>
              </a:rPr>
              <a:t>orange.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Image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Credit: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Konowalik</a:t>
            </a:r>
            <a:r>
              <a:rPr sz="1400" u="sng" spc="-3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and</a:t>
            </a:r>
            <a:r>
              <a:rPr sz="14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Nosol,</a:t>
            </a:r>
            <a:r>
              <a:rPr sz="1400" u="sng" spc="-3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400" u="sng" spc="-1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2021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Ecological</a:t>
            </a:r>
            <a:r>
              <a:rPr spc="-80" dirty="0"/>
              <a:t> </a:t>
            </a:r>
            <a:r>
              <a:rPr dirty="0"/>
              <a:t>Niche</a:t>
            </a:r>
            <a:r>
              <a:rPr spc="-85" dirty="0"/>
              <a:t> </a:t>
            </a:r>
            <a:r>
              <a:rPr dirty="0"/>
              <a:t>Factor</a:t>
            </a:r>
            <a:r>
              <a:rPr spc="-75" dirty="0"/>
              <a:t> </a:t>
            </a:r>
            <a:r>
              <a:rPr dirty="0"/>
              <a:t>Analysis</a:t>
            </a:r>
            <a:r>
              <a:rPr spc="-75" dirty="0"/>
              <a:t> </a:t>
            </a:r>
            <a:r>
              <a:rPr spc="-10" dirty="0"/>
              <a:t>(ENFA)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56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236" y="1241044"/>
            <a:ext cx="4324985" cy="464058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81000" marR="182880" indent="-368300">
              <a:lnSpc>
                <a:spcPct val="89700"/>
              </a:lnSpc>
              <a:spcBef>
                <a:spcPts val="370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Computation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factors </a:t>
            </a:r>
            <a:r>
              <a:rPr sz="2200" dirty="0">
                <a:latin typeface="Century Gothic"/>
                <a:cs typeface="Century Gothic"/>
              </a:rPr>
              <a:t>explaining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major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part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environmental distribution</a:t>
            </a:r>
            <a:endParaRPr sz="2200">
              <a:latin typeface="Century Gothic"/>
              <a:cs typeface="Century Gothic"/>
            </a:endParaRPr>
          </a:p>
          <a:p>
            <a:pPr marL="381000" indent="-3683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81000" algn="l"/>
              </a:tabLst>
            </a:pPr>
            <a:r>
              <a:rPr sz="2200" spc="-10" dirty="0">
                <a:latin typeface="Century Gothic"/>
                <a:cs typeface="Century Gothic"/>
              </a:rPr>
              <a:t>Presence-</a:t>
            </a:r>
            <a:r>
              <a:rPr sz="2200" dirty="0">
                <a:latin typeface="Century Gothic"/>
                <a:cs typeface="Century Gothic"/>
              </a:rPr>
              <a:t>only</a:t>
            </a:r>
            <a:r>
              <a:rPr sz="2200" spc="1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data</a:t>
            </a:r>
            <a:endParaRPr sz="2200">
              <a:latin typeface="Century Gothic"/>
              <a:cs typeface="Century Gothic"/>
            </a:endParaRPr>
          </a:p>
          <a:p>
            <a:pPr marL="381000" indent="-3683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Habitat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Suitability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Index</a:t>
            </a:r>
            <a:r>
              <a:rPr sz="2200" spc="-50" dirty="0">
                <a:latin typeface="Century Gothic"/>
                <a:cs typeface="Century Gothic"/>
              </a:rPr>
              <a:t> (HSI)</a:t>
            </a:r>
            <a:endParaRPr sz="2200">
              <a:latin typeface="Century Gothic"/>
              <a:cs typeface="Century Gothic"/>
            </a:endParaRPr>
          </a:p>
          <a:p>
            <a:pPr marL="838200" marR="5080" indent="-368300">
              <a:lnSpc>
                <a:spcPct val="90000"/>
              </a:lnSpc>
              <a:spcBef>
                <a:spcPts val="310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Value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inversely </a:t>
            </a:r>
            <a:r>
              <a:rPr sz="2200" dirty="0">
                <a:latin typeface="Century Gothic"/>
                <a:cs typeface="Century Gothic"/>
              </a:rPr>
              <a:t>proportional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weighted </a:t>
            </a:r>
            <a:r>
              <a:rPr sz="2200" dirty="0">
                <a:latin typeface="Century Gothic"/>
                <a:cs typeface="Century Gothic"/>
              </a:rPr>
              <a:t>mean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distance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cell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median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20" dirty="0">
                <a:latin typeface="Century Gothic"/>
                <a:cs typeface="Century Gothic"/>
              </a:rPr>
              <a:t> each </a:t>
            </a:r>
            <a:r>
              <a:rPr sz="2200" dirty="0">
                <a:latin typeface="Century Gothic"/>
                <a:cs typeface="Century Gothic"/>
              </a:rPr>
              <a:t>ENFA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factor</a:t>
            </a:r>
            <a:endParaRPr sz="2200">
              <a:latin typeface="Century Gothic"/>
              <a:cs typeface="Century Gothic"/>
            </a:endParaRPr>
          </a:p>
          <a:p>
            <a:pPr marL="381000" marR="143510" indent="-368935">
              <a:lnSpc>
                <a:spcPts val="2400"/>
              </a:lnSpc>
              <a:spcBef>
                <a:spcPts val="835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Example: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BIOMAPPER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https://www2.unil.ch/bioma</a:t>
            </a:r>
            <a:r>
              <a:rPr sz="2200" spc="-10" dirty="0">
                <a:solidFill>
                  <a:srgbClr val="136C9A"/>
                </a:solidFill>
                <a:latin typeface="Century Gothic"/>
                <a:cs typeface="Century Gothic"/>
                <a:hlinkClick r:id="rId2"/>
              </a:rPr>
              <a:t>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pper/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2314" y="3063465"/>
            <a:ext cx="2083199" cy="23277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08717" y="4966716"/>
            <a:ext cx="6616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Century Gothic"/>
                <a:cs typeface="Century Gothic"/>
              </a:rPr>
              <a:t>ENFA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35633" y="2952876"/>
            <a:ext cx="915978" cy="5349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28640" y="3018422"/>
            <a:ext cx="243204" cy="113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75"/>
              </a:lnSpc>
            </a:pPr>
            <a:r>
              <a:rPr sz="800" spc="-80" dirty="0">
                <a:solidFill>
                  <a:srgbClr val="6699FF"/>
                </a:solidFill>
                <a:latin typeface="Times New Roman"/>
                <a:cs typeface="Times New Roman"/>
              </a:rPr>
              <a:t>#$%&amp;'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59433" y="971668"/>
            <a:ext cx="955675" cy="53340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763558" y="1003808"/>
            <a:ext cx="228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699FF"/>
                </a:solidFill>
                <a:latin typeface="Times New Roman"/>
                <a:cs typeface="Times New Roman"/>
              </a:rPr>
              <a:t>!"#$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2775" y="1450340"/>
            <a:ext cx="18980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entury Gothic"/>
                <a:cs typeface="Century Gothic"/>
              </a:rPr>
              <a:t>24</a:t>
            </a:r>
            <a:r>
              <a:rPr sz="2400" spc="-20" dirty="0">
                <a:latin typeface="Century Gothic"/>
                <a:cs typeface="Century Gothic"/>
              </a:rPr>
              <a:t> </a:t>
            </a:r>
            <a:r>
              <a:rPr sz="2400" spc="-110" dirty="0">
                <a:latin typeface="Century Gothic"/>
                <a:cs typeface="Century Gothic"/>
              </a:rPr>
              <a:t>Predictors</a:t>
            </a:r>
            <a:endParaRPr sz="2400">
              <a:latin typeface="Century Gothic"/>
              <a:cs typeface="Century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5037" y="1124077"/>
            <a:ext cx="915974" cy="5349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834833" y="1165859"/>
            <a:ext cx="359410" cy="26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925"/>
              </a:lnSpc>
              <a:spcBef>
                <a:spcPts val="100"/>
              </a:spcBef>
            </a:pPr>
            <a:r>
              <a:rPr sz="800" spc="-30" dirty="0">
                <a:solidFill>
                  <a:srgbClr val="6699FF"/>
                </a:solidFill>
                <a:latin typeface="Times New Roman"/>
                <a:cs typeface="Times New Roman"/>
              </a:rPr>
              <a:t>!"#$%&amp;'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ts val="925"/>
              </a:lnSpc>
            </a:pPr>
            <a:r>
              <a:rPr sz="800" spc="-25" dirty="0">
                <a:solidFill>
                  <a:srgbClr val="6699FF"/>
                </a:solidFill>
                <a:latin typeface="Times New Roman"/>
                <a:cs typeface="Times New Roman"/>
              </a:rPr>
              <a:t>($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7437" y="1657468"/>
            <a:ext cx="888996" cy="56832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999940" y="1732166"/>
            <a:ext cx="2019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0"/>
              </a:lnSpc>
            </a:pPr>
            <a:r>
              <a:rPr sz="800" spc="30" dirty="0">
                <a:solidFill>
                  <a:srgbClr val="6699FF"/>
                </a:solidFill>
                <a:latin typeface="Times New Roman"/>
                <a:cs typeface="Times New Roman"/>
              </a:rPr>
              <a:t>)*+(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ts val="935"/>
              </a:lnSpc>
            </a:pPr>
            <a:r>
              <a:rPr sz="800" spc="-25" dirty="0">
                <a:solidFill>
                  <a:srgbClr val="6699FF"/>
                </a:solidFill>
                <a:latin typeface="Times New Roman"/>
                <a:cs typeface="Times New Roman"/>
              </a:rPr>
              <a:t>"&amp;$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97437" y="1733676"/>
            <a:ext cx="888996" cy="53497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985768" y="1778000"/>
            <a:ext cx="216535" cy="290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45"/>
              </a:lnSpc>
              <a:spcBef>
                <a:spcPts val="100"/>
              </a:spcBef>
            </a:pPr>
            <a:r>
              <a:rPr sz="900" spc="-25" dirty="0">
                <a:solidFill>
                  <a:srgbClr val="6699FF"/>
                </a:solidFill>
                <a:latin typeface="Times New Roman"/>
                <a:cs typeface="Times New Roman"/>
              </a:rPr>
              <a:t>%&amp;'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45"/>
              </a:lnSpc>
            </a:pPr>
            <a:r>
              <a:rPr sz="900" spc="-25" dirty="0">
                <a:solidFill>
                  <a:srgbClr val="6699FF"/>
                </a:solidFill>
                <a:latin typeface="Times New Roman"/>
                <a:cs typeface="Times New Roman"/>
              </a:rPr>
              <a:t>#(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02237" y="1352677"/>
            <a:ext cx="915974" cy="53497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292009" y="1393952"/>
            <a:ext cx="229235" cy="29083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010"/>
              </a:lnSpc>
              <a:spcBef>
                <a:spcPts val="190"/>
              </a:spcBef>
            </a:pPr>
            <a:r>
              <a:rPr sz="900" spc="-20" dirty="0">
                <a:solidFill>
                  <a:srgbClr val="6699FF"/>
                </a:solidFill>
                <a:latin typeface="Times New Roman"/>
                <a:cs typeface="Times New Roman"/>
              </a:rPr>
              <a:t>)*(# </a:t>
            </a:r>
            <a:r>
              <a:rPr sz="900" spc="-50" dirty="0">
                <a:solidFill>
                  <a:srgbClr val="6699FF"/>
                </a:solidFill>
                <a:latin typeface="Times New Roman"/>
                <a:cs typeface="Times New Roman"/>
              </a:rPr>
              <a:t>#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36023" y="2190868"/>
            <a:ext cx="944111" cy="56673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292086" y="2241296"/>
            <a:ext cx="235585" cy="29083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010"/>
              </a:lnSpc>
              <a:spcBef>
                <a:spcPts val="190"/>
              </a:spcBef>
            </a:pPr>
            <a:r>
              <a:rPr sz="900" spc="55" dirty="0">
                <a:solidFill>
                  <a:srgbClr val="6699FF"/>
                </a:solidFill>
                <a:latin typeface="Times New Roman"/>
                <a:cs typeface="Times New Roman"/>
              </a:rPr>
              <a:t>)+,- </a:t>
            </a:r>
            <a:r>
              <a:rPr sz="900" spc="-50" dirty="0">
                <a:solidFill>
                  <a:srgbClr val="6699FF"/>
                </a:solidFill>
                <a:latin typeface="Times New Roman"/>
                <a:cs typeface="Times New Roman"/>
              </a:rPr>
              <a:t>#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83237" y="1886076"/>
            <a:ext cx="942971" cy="50481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673166" y="1927859"/>
            <a:ext cx="228600" cy="26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925"/>
              </a:lnSpc>
              <a:spcBef>
                <a:spcPts val="100"/>
              </a:spcBef>
            </a:pPr>
            <a:r>
              <a:rPr sz="800" spc="120" dirty="0">
                <a:solidFill>
                  <a:srgbClr val="6699FF"/>
                </a:solidFill>
                <a:latin typeface="Times New Roman"/>
                <a:cs typeface="Times New Roman"/>
              </a:rPr>
              <a:t>,-</a:t>
            </a:r>
            <a:r>
              <a:rPr sz="800" spc="45" dirty="0">
                <a:solidFill>
                  <a:srgbClr val="6699FF"/>
                </a:solidFill>
                <a:latin typeface="Times New Roman"/>
                <a:cs typeface="Times New Roman"/>
              </a:rPr>
              <a:t>$.</a:t>
            </a:r>
            <a:endParaRPr sz="800">
              <a:latin typeface="Times New Roman"/>
              <a:cs typeface="Times New Roman"/>
            </a:endParaRPr>
          </a:p>
          <a:p>
            <a:pPr marL="12700">
              <a:lnSpc>
                <a:spcPts val="925"/>
              </a:lnSpc>
            </a:pPr>
            <a:r>
              <a:rPr sz="800" spc="-40" dirty="0">
                <a:solidFill>
                  <a:srgbClr val="6699FF"/>
                </a:solidFill>
                <a:latin typeface="Times New Roman"/>
                <a:cs typeface="Times New Roman"/>
              </a:rPr>
              <a:t>+&amp;"'(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07033" y="1276477"/>
            <a:ext cx="1802130" cy="1801495"/>
            <a:chOff x="5507033" y="1276477"/>
            <a:chExt cx="1802130" cy="1801495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5237" y="1276477"/>
              <a:ext cx="963599" cy="53339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45237" y="1548193"/>
              <a:ext cx="963599" cy="5760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7033" y="2571877"/>
              <a:ext cx="955666" cy="50551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620473" y="2631440"/>
            <a:ext cx="362585" cy="62357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980"/>
              </a:lnSpc>
              <a:spcBef>
                <a:spcPts val="215"/>
              </a:spcBef>
            </a:pPr>
            <a:r>
              <a:rPr sz="900" dirty="0">
                <a:solidFill>
                  <a:srgbClr val="6699FF"/>
                </a:solidFill>
                <a:latin typeface="Times New Roman"/>
                <a:cs typeface="Times New Roman"/>
              </a:rPr>
              <a:t>01/'2</a:t>
            </a:r>
            <a:r>
              <a:rPr sz="900" spc="-55" dirty="0">
                <a:solidFill>
                  <a:srgbClr val="6699FF"/>
                </a:solidFill>
                <a:latin typeface="Times New Roman"/>
                <a:cs typeface="Times New Roman"/>
              </a:rPr>
              <a:t> </a:t>
            </a:r>
            <a:r>
              <a:rPr sz="900" spc="130" dirty="0">
                <a:solidFill>
                  <a:srgbClr val="6699FF"/>
                </a:solidFill>
                <a:latin typeface="Times New Roman"/>
                <a:cs typeface="Times New Roman"/>
              </a:rPr>
              <a:t>', </a:t>
            </a:r>
            <a:r>
              <a:rPr sz="900" spc="-80" dirty="0">
                <a:solidFill>
                  <a:srgbClr val="6699FF"/>
                </a:solidFill>
                <a:latin typeface="Times New Roman"/>
                <a:cs typeface="Times New Roman"/>
              </a:rPr>
              <a:t>(#+#&amp;/#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925"/>
              </a:lnSpc>
              <a:spcBef>
                <a:spcPts val="10"/>
              </a:spcBef>
            </a:pPr>
            <a:r>
              <a:rPr sz="900" spc="-20" dirty="0">
                <a:solidFill>
                  <a:srgbClr val="6699FF"/>
                </a:solidFill>
                <a:latin typeface="Times New Roman"/>
                <a:cs typeface="Times New Roman"/>
              </a:rPr>
              <a:t>/1'#</a:t>
            </a:r>
            <a:endParaRPr sz="900">
              <a:latin typeface="Times New Roman"/>
              <a:cs typeface="Times New Roman"/>
            </a:endParaRPr>
          </a:p>
          <a:p>
            <a:pPr marL="217170">
              <a:lnSpc>
                <a:spcPts val="770"/>
              </a:lnSpc>
            </a:pPr>
            <a:r>
              <a:rPr sz="800" spc="30" dirty="0">
                <a:solidFill>
                  <a:srgbClr val="6699FF"/>
                </a:solidFill>
                <a:latin typeface="Times New Roman"/>
                <a:cs typeface="Times New Roman"/>
              </a:rPr>
              <a:t>!"</a:t>
            </a:r>
            <a:endParaRPr sz="800">
              <a:latin typeface="Times New Roman"/>
              <a:cs typeface="Times New Roman"/>
            </a:endParaRPr>
          </a:p>
          <a:p>
            <a:pPr marL="217170">
              <a:lnSpc>
                <a:spcPts val="925"/>
              </a:lnSpc>
            </a:pPr>
            <a:r>
              <a:rPr sz="800" spc="-25" dirty="0">
                <a:solidFill>
                  <a:srgbClr val="6699FF"/>
                </a:solidFill>
                <a:latin typeface="Times New Roman"/>
                <a:cs typeface="Times New Roman"/>
              </a:rPr>
              <a:t>($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192834" y="2038468"/>
            <a:ext cx="955675" cy="56832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271574" y="2101088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699FF"/>
                </a:solidFill>
                <a:latin typeface="Times New Roman"/>
                <a:cs typeface="Times New Roman"/>
              </a:rPr>
              <a:t>)4##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98645" y="1698638"/>
            <a:ext cx="68580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75"/>
              </a:lnSpc>
            </a:pPr>
            <a:r>
              <a:rPr sz="800" spc="-254" dirty="0">
                <a:solidFill>
                  <a:srgbClr val="6699FF"/>
                </a:solidFill>
                <a:latin typeface="Times New Roman"/>
                <a:cs typeface="Times New Roman"/>
              </a:rPr>
              <a:t>"%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800">
              <a:latin typeface="Times New Roman"/>
              <a:cs typeface="Times New Roman"/>
            </a:endParaRPr>
          </a:p>
          <a:p>
            <a:pPr marL="7620">
              <a:lnSpc>
                <a:spcPct val="100000"/>
              </a:lnSpc>
            </a:pPr>
            <a:r>
              <a:rPr sz="900" spc="100" dirty="0">
                <a:solidFill>
                  <a:srgbClr val="6699FF"/>
                </a:solidFill>
                <a:latin typeface="Times New Roman"/>
                <a:cs typeface="Times New Roman"/>
              </a:rPr>
              <a:t>-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2837" y="2800476"/>
            <a:ext cx="955672" cy="53338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296959" y="2832608"/>
            <a:ext cx="228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6699FF"/>
                </a:solidFill>
                <a:latin typeface="Times New Roman"/>
                <a:cs typeface="Times New Roman"/>
              </a:rPr>
              <a:t>!"#$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47828" y="1461769"/>
            <a:ext cx="434975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25"/>
              </a:lnSpc>
            </a:pPr>
            <a:r>
              <a:rPr sz="900" spc="60" dirty="0">
                <a:solidFill>
                  <a:srgbClr val="6699FF"/>
                </a:solidFill>
                <a:latin typeface="Times New Roman"/>
                <a:cs typeface="Times New Roman"/>
              </a:rPr>
              <a:t>'/</a:t>
            </a:r>
            <a:endParaRPr sz="900">
              <a:latin typeface="Times New Roman"/>
              <a:cs typeface="Times New Roman"/>
            </a:endParaRPr>
          </a:p>
          <a:p>
            <a:pPr marR="184150">
              <a:lnSpc>
                <a:spcPts val="910"/>
              </a:lnSpc>
              <a:spcBef>
                <a:spcPts val="15"/>
              </a:spcBef>
            </a:pPr>
            <a:r>
              <a:rPr sz="800" spc="80" dirty="0">
                <a:solidFill>
                  <a:srgbClr val="6699FF"/>
                </a:solidFill>
                <a:latin typeface="Times New Roman"/>
                <a:cs typeface="Times New Roman"/>
              </a:rPr>
              <a:t>/0+# </a:t>
            </a:r>
            <a:r>
              <a:rPr sz="800" spc="195" dirty="0">
                <a:solidFill>
                  <a:srgbClr val="6699FF"/>
                </a:solidFill>
                <a:latin typeface="Times New Roman"/>
                <a:cs typeface="Times New Roman"/>
              </a:rPr>
              <a:t>'</a:t>
            </a:r>
            <a:endParaRPr sz="800">
              <a:latin typeface="Times New Roman"/>
              <a:cs typeface="Times New Roman"/>
            </a:endParaRPr>
          </a:p>
          <a:p>
            <a:pPr marL="151765">
              <a:lnSpc>
                <a:spcPts val="770"/>
              </a:lnSpc>
            </a:pPr>
            <a:r>
              <a:rPr sz="800" spc="-90" dirty="0">
                <a:solidFill>
                  <a:srgbClr val="6699FF"/>
                </a:solidFill>
                <a:latin typeface="Times New Roman"/>
                <a:cs typeface="Times New Roman"/>
              </a:rPr>
              <a:t>!"#$%&amp;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7637" y="1733676"/>
            <a:ext cx="915985" cy="534979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6587435" y="1888235"/>
            <a:ext cx="12192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solidFill>
                  <a:srgbClr val="6699FF"/>
                </a:solidFill>
                <a:latin typeface="Times New Roman"/>
                <a:cs typeface="Times New Roman"/>
              </a:rPr>
              <a:t>($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69062" y="2267076"/>
            <a:ext cx="888997" cy="53497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6659148" y="2311400"/>
            <a:ext cx="216535" cy="290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45"/>
              </a:lnSpc>
              <a:spcBef>
                <a:spcPts val="100"/>
              </a:spcBef>
            </a:pPr>
            <a:r>
              <a:rPr sz="900" spc="-25" dirty="0">
                <a:solidFill>
                  <a:srgbClr val="6699FF"/>
                </a:solidFill>
                <a:latin typeface="Times New Roman"/>
                <a:cs typeface="Times New Roman"/>
              </a:rPr>
              <a:t>%&amp;'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45"/>
              </a:lnSpc>
            </a:pPr>
            <a:r>
              <a:rPr sz="900" spc="-25" dirty="0">
                <a:solidFill>
                  <a:srgbClr val="6699FF"/>
                </a:solidFill>
                <a:latin typeface="Times New Roman"/>
                <a:cs typeface="Times New Roman"/>
              </a:rPr>
              <a:t>#(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47828" y="1190497"/>
            <a:ext cx="81280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8965">
              <a:lnSpc>
                <a:spcPts val="980"/>
              </a:lnSpc>
            </a:pPr>
            <a:r>
              <a:rPr sz="900" spc="-20" dirty="0">
                <a:solidFill>
                  <a:srgbClr val="6699FF"/>
                </a:solidFill>
                <a:latin typeface="Times New Roman"/>
                <a:cs typeface="Times New Roman"/>
              </a:rPr>
              <a:t>)*(#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pos="608965" algn="l"/>
              </a:tabLst>
            </a:pPr>
            <a:r>
              <a:rPr sz="900" spc="90" dirty="0">
                <a:solidFill>
                  <a:srgbClr val="6699FF"/>
                </a:solidFill>
                <a:latin typeface="Times New Roman"/>
                <a:cs typeface="Times New Roman"/>
              </a:rPr>
              <a:t>.,(#/</a:t>
            </a:r>
            <a:r>
              <a:rPr sz="900" dirty="0">
                <a:solidFill>
                  <a:srgbClr val="6699FF"/>
                </a:solidFill>
                <a:latin typeface="Times New Roman"/>
                <a:cs typeface="Times New Roman"/>
              </a:rPr>
              <a:t>	</a:t>
            </a:r>
            <a:r>
              <a:rPr sz="1350" spc="-75" baseline="6172" dirty="0">
                <a:solidFill>
                  <a:srgbClr val="6699FF"/>
                </a:solidFill>
                <a:latin typeface="Times New Roman"/>
                <a:cs typeface="Times New Roman"/>
              </a:rPr>
              <a:t>#</a:t>
            </a:r>
            <a:endParaRPr sz="1350" baseline="6172">
              <a:latin typeface="Times New Roman"/>
              <a:cs typeface="Times New Roman"/>
            </a:endParaRPr>
          </a:p>
        </p:txBody>
      </p:sp>
      <p:pic>
        <p:nvPicPr>
          <p:cNvPr id="39" name="object 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54837" y="1124077"/>
            <a:ext cx="915985" cy="53497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54837" y="1886076"/>
            <a:ext cx="888997" cy="56831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7057342" y="1960766"/>
            <a:ext cx="201930" cy="113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75"/>
              </a:lnSpc>
            </a:pPr>
            <a:r>
              <a:rPr sz="800" spc="30" dirty="0">
                <a:solidFill>
                  <a:srgbClr val="6699FF"/>
                </a:solidFill>
                <a:latin typeface="Times New Roman"/>
                <a:cs typeface="Times New Roman"/>
              </a:rPr>
              <a:t>)*+(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44642" y="2052828"/>
            <a:ext cx="1282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70" dirty="0">
                <a:solidFill>
                  <a:srgbClr val="6699FF"/>
                </a:solidFill>
                <a:latin typeface="Times New Roman"/>
                <a:cs typeface="Times New Roman"/>
              </a:rPr>
              <a:t>"&amp;$</a:t>
            </a:r>
            <a:endParaRPr sz="800">
              <a:latin typeface="Times New Roman"/>
              <a:cs typeface="Times New Roman"/>
            </a:endParaRPr>
          </a:p>
        </p:txBody>
      </p:sp>
      <p:pic>
        <p:nvPicPr>
          <p:cNvPr id="43" name="object 4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31037" y="1581277"/>
            <a:ext cx="888987" cy="534974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6870026" y="1625600"/>
            <a:ext cx="465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699FF"/>
                </a:solidFill>
                <a:latin typeface="Times New Roman"/>
                <a:cs typeface="Times New Roman"/>
              </a:rPr>
              <a:t>%&amp;'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61620" algn="l"/>
              </a:tabLst>
            </a:pPr>
            <a:r>
              <a:rPr sz="800" spc="195" dirty="0">
                <a:solidFill>
                  <a:srgbClr val="6699FF"/>
                </a:solidFill>
                <a:latin typeface="Times New Roman"/>
                <a:cs typeface="Times New Roman"/>
              </a:rPr>
              <a:t>'</a:t>
            </a:r>
            <a:r>
              <a:rPr sz="800" dirty="0">
                <a:solidFill>
                  <a:srgbClr val="6699FF"/>
                </a:solidFill>
                <a:latin typeface="Times New Roman"/>
                <a:cs typeface="Times New Roman"/>
              </a:rPr>
              <a:t>	</a:t>
            </a:r>
            <a:r>
              <a:rPr sz="1350" spc="-37" baseline="3086" dirty="0">
                <a:solidFill>
                  <a:srgbClr val="6699FF"/>
                </a:solidFill>
                <a:latin typeface="Times New Roman"/>
                <a:cs typeface="Times New Roman"/>
              </a:rPr>
              <a:t>#(</a:t>
            </a:r>
            <a:endParaRPr sz="1350" baseline="3086">
              <a:latin typeface="Times New Roman"/>
              <a:cs typeface="Times New Roman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64233" y="1428868"/>
            <a:ext cx="942966" cy="50482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054068" y="1470152"/>
            <a:ext cx="210185" cy="290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45"/>
              </a:lnSpc>
              <a:spcBef>
                <a:spcPts val="100"/>
              </a:spcBef>
            </a:pPr>
            <a:r>
              <a:rPr sz="900" spc="125" dirty="0">
                <a:solidFill>
                  <a:srgbClr val="6699FF"/>
                </a:solidFill>
                <a:latin typeface="Times New Roman"/>
                <a:cs typeface="Times New Roman"/>
              </a:rPr>
              <a:t>5/-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45"/>
              </a:lnSpc>
            </a:pPr>
            <a:r>
              <a:rPr sz="900" spc="-25" dirty="0">
                <a:solidFill>
                  <a:srgbClr val="6699FF"/>
                </a:solidFill>
                <a:latin typeface="Times New Roman"/>
                <a:cs typeface="Times New Roman"/>
              </a:rPr>
              <a:t>#*'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5234" y="1124067"/>
            <a:ext cx="942975" cy="566738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6435068" y="1174496"/>
            <a:ext cx="235585" cy="29083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010"/>
              </a:lnSpc>
              <a:spcBef>
                <a:spcPts val="190"/>
              </a:spcBef>
            </a:pPr>
            <a:r>
              <a:rPr sz="900" spc="55" dirty="0">
                <a:solidFill>
                  <a:srgbClr val="6699FF"/>
                </a:solidFill>
                <a:latin typeface="Times New Roman"/>
                <a:cs typeface="Times New Roman"/>
              </a:rPr>
              <a:t>)+,- </a:t>
            </a:r>
            <a:r>
              <a:rPr sz="900" spc="-50" dirty="0">
                <a:solidFill>
                  <a:srgbClr val="6699FF"/>
                </a:solidFill>
                <a:latin typeface="Times New Roman"/>
                <a:cs typeface="Times New Roman"/>
              </a:rPr>
              <a:t>#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64233" y="3029069"/>
            <a:ext cx="942966" cy="504819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6054068" y="3070352"/>
            <a:ext cx="210185" cy="290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45"/>
              </a:lnSpc>
              <a:spcBef>
                <a:spcPts val="100"/>
              </a:spcBef>
            </a:pPr>
            <a:r>
              <a:rPr sz="900" spc="125" dirty="0">
                <a:solidFill>
                  <a:srgbClr val="6699FF"/>
                </a:solidFill>
                <a:latin typeface="Times New Roman"/>
                <a:cs typeface="Times New Roman"/>
              </a:rPr>
              <a:t>5/-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ts val="1045"/>
              </a:lnSpc>
            </a:pPr>
            <a:r>
              <a:rPr sz="900" spc="-25" dirty="0">
                <a:solidFill>
                  <a:srgbClr val="6699FF"/>
                </a:solidFill>
                <a:latin typeface="Times New Roman"/>
                <a:cs typeface="Times New Roman"/>
              </a:rPr>
              <a:t>#*'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813742" y="4243273"/>
            <a:ext cx="4235450" cy="1946275"/>
            <a:chOff x="7813742" y="4243273"/>
            <a:chExt cx="4235450" cy="1946275"/>
          </a:xfrm>
        </p:grpSpPr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13742" y="4243273"/>
              <a:ext cx="1447796" cy="9874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61551" y="4254382"/>
              <a:ext cx="2786054" cy="94773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3742" y="5202123"/>
              <a:ext cx="2833688" cy="9874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47438" y="5221173"/>
              <a:ext cx="1401749" cy="965195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724208" y="3693667"/>
            <a:ext cx="4417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entury Gothic"/>
                <a:cs typeface="Century Gothic"/>
              </a:rPr>
              <a:t>6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Factors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=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80%</a:t>
            </a:r>
            <a:r>
              <a:rPr sz="2400" spc="-1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30" dirty="0">
                <a:latin typeface="Century Gothic"/>
                <a:cs typeface="Century Gothic"/>
              </a:rPr>
              <a:t> </a:t>
            </a:r>
            <a:r>
              <a:rPr sz="2400" spc="-340" dirty="0">
                <a:latin typeface="Century Gothic"/>
                <a:cs typeface="Century Gothic"/>
              </a:rPr>
              <a:t>Information</a:t>
            </a:r>
            <a:endParaRPr sz="2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Regression</a:t>
            </a:r>
            <a:r>
              <a:rPr spc="-70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57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235" y="1234846"/>
            <a:ext cx="11224895" cy="464693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1000" indent="-3683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81000" algn="l"/>
              </a:tabLst>
            </a:pPr>
            <a:r>
              <a:rPr sz="2200" b="1" dirty="0">
                <a:latin typeface="Century Gothic Bold"/>
                <a:cs typeface="Century Gothic Bold"/>
              </a:rPr>
              <a:t>Generalized</a:t>
            </a:r>
            <a:r>
              <a:rPr sz="2200" b="1" spc="-75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Linear</a:t>
            </a:r>
            <a:r>
              <a:rPr sz="2200" b="1" spc="-75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Models</a:t>
            </a:r>
            <a:r>
              <a:rPr sz="2200" b="1" spc="-75" dirty="0">
                <a:latin typeface="Century Gothic Bold"/>
                <a:cs typeface="Century Gothic Bold"/>
              </a:rPr>
              <a:t> </a:t>
            </a:r>
            <a:r>
              <a:rPr sz="2200" b="1" spc="-10" dirty="0">
                <a:latin typeface="Century Gothic Bold"/>
                <a:cs typeface="Century Gothic Bold"/>
              </a:rPr>
              <a:t>(GLMs)</a:t>
            </a:r>
            <a:endParaRPr sz="2200">
              <a:latin typeface="Century Gothic Bold"/>
              <a:cs typeface="Century Gothic Bold"/>
            </a:endParaRPr>
          </a:p>
          <a:p>
            <a:pPr marL="838200" marR="5080" indent="-368300">
              <a:lnSpc>
                <a:spcPts val="2590"/>
              </a:lnSpc>
              <a:spcBef>
                <a:spcPts val="489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Based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relationship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between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mean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response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variable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linear </a:t>
            </a:r>
            <a:r>
              <a:rPr sz="2200" dirty="0">
                <a:latin typeface="Century Gothic"/>
                <a:cs typeface="Century Gothic"/>
              </a:rPr>
              <a:t>combination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explanatory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variables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75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Multiple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types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distributions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can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used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65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0" dirty="0">
                <a:latin typeface="Century Gothic"/>
                <a:cs typeface="Century Gothic"/>
              </a:rPr>
              <a:t>Flexible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b="1" dirty="0">
                <a:latin typeface="Century Gothic Bold"/>
                <a:cs typeface="Century Gothic Bold"/>
              </a:rPr>
              <a:t>Generalized</a:t>
            </a:r>
            <a:r>
              <a:rPr sz="2200" b="1" spc="-85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Additive</a:t>
            </a:r>
            <a:r>
              <a:rPr sz="2200" b="1" spc="-75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Models</a:t>
            </a:r>
            <a:r>
              <a:rPr sz="2200" b="1" spc="-80" dirty="0">
                <a:latin typeface="Century Gothic Bold"/>
                <a:cs typeface="Century Gothic Bold"/>
              </a:rPr>
              <a:t> </a:t>
            </a:r>
            <a:r>
              <a:rPr sz="2200" b="1" spc="-10" dirty="0">
                <a:latin typeface="Century Gothic Bold"/>
                <a:cs typeface="Century Gothic Bold"/>
              </a:rPr>
              <a:t>(GAMs)</a:t>
            </a:r>
            <a:endParaRPr sz="2200">
              <a:latin typeface="Century Gothic Bold"/>
              <a:cs typeface="Century Gothic Bold"/>
            </a:endParaRPr>
          </a:p>
          <a:p>
            <a:pPr marL="837565" marR="560705" indent="-368300">
              <a:lnSpc>
                <a:spcPts val="2590"/>
              </a:lnSpc>
              <a:spcBef>
                <a:spcPts val="484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Similar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GLMs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but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assumes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functions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are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additive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components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are </a:t>
            </a:r>
            <a:r>
              <a:rPr sz="2200" spc="-10" dirty="0">
                <a:latin typeface="Century Gothic"/>
                <a:cs typeface="Century Gothic"/>
              </a:rPr>
              <a:t>smooth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40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0" dirty="0">
                <a:latin typeface="Century Gothic"/>
                <a:cs typeface="Century Gothic"/>
              </a:rPr>
              <a:t>Data-driven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36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Can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handle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non-</a:t>
            </a:r>
            <a:r>
              <a:rPr sz="2200" dirty="0">
                <a:latin typeface="Century Gothic"/>
                <a:cs typeface="Century Gothic"/>
              </a:rPr>
              <a:t>linear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relationships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Review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paper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regression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analysis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SDMs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(Guisan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et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al,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2002)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  <a:hlinkClick r:id="rId2"/>
              </a:rPr>
              <a:t>"</a:t>
            </a:r>
            <a:r>
              <a:rPr sz="2200" dirty="0">
                <a:latin typeface="Arial"/>
                <a:cs typeface="Arial"/>
                <a:hlinkClick r:id="rId2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https://www.sciencedirect.com/science/article/pii/S0304380002002041</a:t>
            </a:r>
            <a:endParaRPr sz="2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3933817"/>
            <a:ext cx="5925820" cy="2924810"/>
            <a:chOff x="0" y="3933817"/>
            <a:chExt cx="5925820" cy="29248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24727"/>
              <a:ext cx="1033272" cy="1033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229" y="3933817"/>
              <a:ext cx="5348000" cy="261738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Genetic</a:t>
            </a:r>
            <a:r>
              <a:rPr spc="-65" dirty="0"/>
              <a:t> </a:t>
            </a:r>
            <a:r>
              <a:rPr dirty="0"/>
              <a:t>Algorithm</a:t>
            </a:r>
            <a:r>
              <a:rPr spc="-45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spc="-10" dirty="0"/>
              <a:t>Rule-</a:t>
            </a:r>
            <a:r>
              <a:rPr dirty="0"/>
              <a:t>set</a:t>
            </a:r>
            <a:r>
              <a:rPr spc="-55" dirty="0"/>
              <a:t> </a:t>
            </a:r>
            <a:r>
              <a:rPr dirty="0"/>
              <a:t>Production</a:t>
            </a:r>
            <a:r>
              <a:rPr spc="-60" dirty="0"/>
              <a:t> </a:t>
            </a:r>
            <a:r>
              <a:rPr spc="-10" dirty="0"/>
              <a:t>(GARP)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58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8236" y="1234846"/>
            <a:ext cx="5455920" cy="23361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1000" indent="-3683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Ecological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niche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model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species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Similar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first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SDM: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BIOCLIM</a:t>
            </a:r>
            <a:endParaRPr sz="2200">
              <a:latin typeface="Century Gothic"/>
              <a:cs typeface="Century Gothic"/>
            </a:endParaRPr>
          </a:p>
          <a:p>
            <a:pPr marL="380365" marR="158115" indent="-368300">
              <a:lnSpc>
                <a:spcPct val="100499"/>
              </a:lnSpc>
              <a:spcBef>
                <a:spcPts val="73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Inputs: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Presence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only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point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locations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geographic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layers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of </a:t>
            </a:r>
            <a:r>
              <a:rPr sz="2200" dirty="0">
                <a:latin typeface="Century Gothic"/>
                <a:cs typeface="Century Gothic"/>
              </a:rPr>
              <a:t>environmental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parameters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Output:</a:t>
            </a:r>
            <a:r>
              <a:rPr sz="2200" spc="-6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Predicted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distribution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5993" y="5627116"/>
            <a:ext cx="5029835" cy="99504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4"/>
              </a:spcBef>
            </a:pPr>
            <a:r>
              <a:rPr sz="1600" dirty="0">
                <a:latin typeface="Century Gothic"/>
                <a:cs typeface="Century Gothic"/>
              </a:rPr>
              <a:t>Probability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distribution</a:t>
            </a:r>
            <a:r>
              <a:rPr sz="1600" spc="-3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map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of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a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bird</a:t>
            </a:r>
            <a:r>
              <a:rPr sz="1600" spc="-3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species </a:t>
            </a:r>
            <a:r>
              <a:rPr sz="1600" dirty="0">
                <a:latin typeface="Century Gothic"/>
                <a:cs typeface="Century Gothic"/>
              </a:rPr>
              <a:t>(Cerulean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warbler,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i="1" dirty="0">
                <a:latin typeface="Century Gothic Italic"/>
                <a:cs typeface="Century Gothic Italic"/>
              </a:rPr>
              <a:t>Dendroica</a:t>
            </a:r>
            <a:r>
              <a:rPr sz="1600" i="1" spc="-155" dirty="0">
                <a:latin typeface="Century Gothic Italic"/>
                <a:cs typeface="Century Gothic Italic"/>
              </a:rPr>
              <a:t> </a:t>
            </a:r>
            <a:r>
              <a:rPr sz="1600" i="1" spc="-355" dirty="0">
                <a:latin typeface="Century Gothic Italic"/>
                <a:cs typeface="Century Gothic Italic"/>
              </a:rPr>
              <a:t>cerulea</a:t>
            </a:r>
            <a:r>
              <a:rPr sz="1600" spc="-355" dirty="0">
                <a:latin typeface="Century Gothic"/>
                <a:cs typeface="Century Gothic"/>
              </a:rPr>
              <a:t>)</a:t>
            </a:r>
            <a:r>
              <a:rPr sz="1600" dirty="0">
                <a:latin typeface="Century Gothic"/>
                <a:cs typeface="Century Gothic"/>
              </a:rPr>
              <a:t> created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by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DesktopGarp.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Red</a:t>
            </a:r>
            <a:r>
              <a:rPr sz="1600" spc="-3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is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high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probability, </a:t>
            </a:r>
            <a:r>
              <a:rPr sz="1600" dirty="0">
                <a:latin typeface="Century Gothic"/>
                <a:cs typeface="Century Gothic"/>
              </a:rPr>
              <a:t>green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intermediate,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and</a:t>
            </a:r>
            <a:r>
              <a:rPr sz="1600" spc="-3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blue</a:t>
            </a:r>
            <a:r>
              <a:rPr sz="1600" spc="-3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is</a:t>
            </a:r>
            <a:r>
              <a:rPr sz="1600" spc="-30" dirty="0">
                <a:latin typeface="Century Gothic"/>
                <a:cs typeface="Century Gothic"/>
              </a:rPr>
              <a:t> </a:t>
            </a:r>
            <a:r>
              <a:rPr sz="1600" spc="-20" dirty="0">
                <a:latin typeface="Century Gothic"/>
                <a:cs typeface="Century Gothic"/>
              </a:rPr>
              <a:t>low.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25235" y="1615490"/>
            <a:ext cx="5997646" cy="28341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074619" y="4607052"/>
            <a:ext cx="17964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Peterson,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A.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T.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spc="-90" dirty="0">
                <a:latin typeface="Century Gothic"/>
                <a:cs typeface="Century Gothic"/>
              </a:rPr>
              <a:t>(2003)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MAXENT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59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515" y="1066291"/>
            <a:ext cx="5882005" cy="40487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0" marR="5080" indent="-368300">
              <a:lnSpc>
                <a:spcPct val="100800"/>
              </a:lnSpc>
              <a:spcBef>
                <a:spcPts val="75"/>
              </a:spcBef>
              <a:buSzPct val="91666"/>
              <a:buFont typeface="Arial"/>
              <a:buChar char="•"/>
              <a:tabLst>
                <a:tab pos="381000" algn="l"/>
              </a:tabLst>
            </a:pPr>
            <a:r>
              <a:rPr sz="2400" dirty="0">
                <a:latin typeface="Century Gothic"/>
                <a:cs typeface="Century Gothic"/>
              </a:rPr>
              <a:t>Predicts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potential</a:t>
            </a:r>
            <a:r>
              <a:rPr sz="2400" spc="-7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distribution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spc="-50" dirty="0">
                <a:latin typeface="Century Gothic"/>
                <a:cs typeface="Century Gothic"/>
              </a:rPr>
              <a:t>a </a:t>
            </a:r>
            <a:r>
              <a:rPr sz="2400" spc="-10" dirty="0">
                <a:latin typeface="Century Gothic"/>
                <a:cs typeface="Century Gothic"/>
              </a:rPr>
              <a:t>species</a:t>
            </a:r>
            <a:endParaRPr sz="2400">
              <a:latin typeface="Century Gothic"/>
              <a:cs typeface="Century Gothic"/>
            </a:endParaRPr>
          </a:p>
          <a:p>
            <a:pPr marL="838200" marR="83820" indent="-368300">
              <a:lnSpc>
                <a:spcPct val="100400"/>
              </a:lnSpc>
              <a:spcBef>
                <a:spcPts val="42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Explores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relative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suitability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of </a:t>
            </a:r>
            <a:r>
              <a:rPr sz="2400" dirty="0">
                <a:latin typeface="Century Gothic"/>
                <a:cs typeface="Century Gothic"/>
              </a:rPr>
              <a:t>one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place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over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another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using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the </a:t>
            </a:r>
            <a:r>
              <a:rPr sz="2400" dirty="0">
                <a:latin typeface="Century Gothic"/>
                <a:cs typeface="Century Gothic"/>
              </a:rPr>
              <a:t>maximum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entropy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principle</a:t>
            </a:r>
            <a:endParaRPr sz="24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3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Entropy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=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Randomness</a:t>
            </a:r>
            <a:endParaRPr sz="2400">
              <a:latin typeface="Century Gothic"/>
              <a:cs typeface="Century Gothic"/>
            </a:endParaRPr>
          </a:p>
          <a:p>
            <a:pPr marL="838200" marR="1203960" indent="-368300">
              <a:lnSpc>
                <a:spcPct val="100800"/>
              </a:lnSpc>
              <a:spcBef>
                <a:spcPts val="38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Maximizes</a:t>
            </a:r>
            <a:r>
              <a:rPr sz="2400" spc="-11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randomness</a:t>
            </a:r>
            <a:r>
              <a:rPr sz="2400" spc="-105" dirty="0">
                <a:latin typeface="Century Gothic"/>
                <a:cs typeface="Century Gothic"/>
              </a:rPr>
              <a:t> </a:t>
            </a:r>
            <a:r>
              <a:rPr sz="2400" spc="-655" dirty="0">
                <a:latin typeface="Century Gothic"/>
                <a:cs typeface="Century Gothic"/>
              </a:rPr>
              <a:t>by</a:t>
            </a:r>
            <a:r>
              <a:rPr sz="2400" dirty="0">
                <a:latin typeface="Century Gothic"/>
                <a:cs typeface="Century Gothic"/>
              </a:rPr>
              <a:t> removing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patterns</a:t>
            </a:r>
            <a:endParaRPr sz="24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20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dirty="0">
                <a:latin typeface="Century Gothic"/>
                <a:cs typeface="Century Gothic"/>
              </a:rPr>
              <a:t>Uses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machine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Learning</a:t>
            </a:r>
            <a:endParaRPr sz="24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15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dirty="0">
                <a:latin typeface="Century Gothic"/>
                <a:cs typeface="Century Gothic"/>
              </a:rPr>
              <a:t>Uses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only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presence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points</a:t>
            </a:r>
            <a:endParaRPr sz="24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9479" y="1234250"/>
            <a:ext cx="4636166" cy="34798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27512" y="6097523"/>
            <a:ext cx="7788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https://biodiversityinformatics.amnh.org/open_source/maxent/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8219" y="4762500"/>
            <a:ext cx="4337685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4"/>
              </a:spcBef>
            </a:pPr>
            <a:r>
              <a:rPr sz="1400" dirty="0">
                <a:latin typeface="Century Gothic"/>
                <a:cs typeface="Century Gothic"/>
              </a:rPr>
              <a:t>Areas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in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red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are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the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most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likely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to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have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suitable </a:t>
            </a:r>
            <a:r>
              <a:rPr sz="1400" dirty="0">
                <a:latin typeface="Century Gothic"/>
                <a:cs typeface="Century Gothic"/>
              </a:rPr>
              <a:t>habitat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for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sunflowers.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The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white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squares</a:t>
            </a:r>
            <a:r>
              <a:rPr sz="1400" spc="-40" dirty="0">
                <a:latin typeface="Century Gothic"/>
                <a:cs typeface="Century Gothic"/>
              </a:rPr>
              <a:t> represent </a:t>
            </a:r>
            <a:r>
              <a:rPr sz="1400" dirty="0">
                <a:latin typeface="Century Gothic"/>
                <a:cs typeface="Century Gothic"/>
              </a:rPr>
              <a:t>modern</a:t>
            </a:r>
            <a:r>
              <a:rPr sz="1400" spc="-6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wild</a:t>
            </a:r>
            <a:r>
              <a:rPr sz="1400" spc="-5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sunflower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collections.</a:t>
            </a:r>
            <a:r>
              <a:rPr sz="1400" spc="-6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Image</a:t>
            </a:r>
            <a:r>
              <a:rPr sz="1400" spc="-5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Credit: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Lentz</a:t>
            </a:r>
            <a:r>
              <a:rPr sz="14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et</a:t>
            </a:r>
            <a:r>
              <a:rPr sz="14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al,</a:t>
            </a:r>
            <a:r>
              <a:rPr sz="1400" u="sng" spc="-3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4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2008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Limitations</a:t>
            </a:r>
            <a:r>
              <a:rPr spc="-60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spc="-20" dirty="0"/>
              <a:t>SDMs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60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18234" y="5734811"/>
            <a:ext cx="17907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Jarnevich</a:t>
            </a:r>
            <a:r>
              <a:rPr sz="1400" u="sng" spc="-3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et</a:t>
            </a:r>
            <a:r>
              <a:rPr sz="14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al,</a:t>
            </a:r>
            <a:r>
              <a:rPr sz="14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400" u="sng" spc="-13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2015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672" y="1352348"/>
            <a:ext cx="10846655" cy="41661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8592" y="5466588"/>
            <a:ext cx="4216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entury Gothic"/>
                <a:cs typeface="Century Gothic"/>
              </a:rPr>
              <a:t>Case</a:t>
            </a:r>
            <a:r>
              <a:rPr sz="3200" spc="-40" dirty="0">
                <a:latin typeface="Century Gothic"/>
                <a:cs typeface="Century Gothic"/>
              </a:rPr>
              <a:t> </a:t>
            </a:r>
            <a:r>
              <a:rPr sz="3200" dirty="0">
                <a:latin typeface="Century Gothic"/>
                <a:cs typeface="Century Gothic"/>
              </a:rPr>
              <a:t>Study</a:t>
            </a:r>
            <a:r>
              <a:rPr sz="3200" spc="-30" dirty="0">
                <a:latin typeface="Century Gothic"/>
                <a:cs typeface="Century Gothic"/>
              </a:rPr>
              <a:t> </a:t>
            </a:r>
            <a:r>
              <a:rPr sz="3200" spc="-200" dirty="0">
                <a:latin typeface="Century Gothic"/>
                <a:cs typeface="Century Gothic"/>
              </a:rPr>
              <a:t>Examples</a:t>
            </a:r>
            <a:endParaRPr sz="3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67762" y="6541516"/>
            <a:ext cx="958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95" dirty="0">
                <a:latin typeface="Century Gothic"/>
                <a:cs typeface="Century Gothic"/>
              </a:rPr>
              <a:t>4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SDM </a:t>
            </a:r>
            <a:r>
              <a:rPr spc="-10" dirty="0"/>
              <a:t>Overview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5216" y="889873"/>
            <a:ext cx="5029200" cy="573554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65" marR="5080">
              <a:lnSpc>
                <a:spcPts val="2590"/>
              </a:lnSpc>
              <a:spcBef>
                <a:spcPts val="225"/>
              </a:spcBef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Week 1 – SDM overview</a:t>
            </a: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Species</a:t>
            </a:r>
            <a:r>
              <a:rPr sz="2200" spc="-65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Distribution</a:t>
            </a:r>
            <a:r>
              <a:rPr sz="2200" spc="-60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Models</a:t>
            </a:r>
            <a:r>
              <a:rPr sz="2200" spc="-65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(SDMs) </a:t>
            </a:r>
            <a:r>
              <a:rPr lang="en-US"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o</a:t>
            </a:r>
            <a:r>
              <a:rPr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verview</a:t>
            </a:r>
            <a:endParaRPr lang="en-US" sz="2200" spc="-10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Occurrence data – </a:t>
            </a:r>
            <a:r>
              <a:rPr lang="en-US" sz="2200" dirty="0" err="1">
                <a:latin typeface="Century Gothic"/>
                <a:cs typeface="Century Gothic"/>
              </a:rPr>
              <a:t>IndOBIS</a:t>
            </a:r>
            <a:r>
              <a:rPr lang="en-US" sz="2200" dirty="0">
                <a:latin typeface="Century Gothic"/>
                <a:cs typeface="Century Gothic"/>
              </a:rPr>
              <a:t> by Johnny </a:t>
            </a:r>
            <a:r>
              <a:rPr lang="en-US" sz="2200" dirty="0" err="1">
                <a:latin typeface="Century Gothic"/>
                <a:cs typeface="Century Gothic"/>
              </a:rPr>
              <a:t>Konjarla</a:t>
            </a:r>
            <a:endParaRPr lang="en-US" sz="2200" dirty="0">
              <a:latin typeface="Century Gothic"/>
              <a:cs typeface="Century Gothic"/>
            </a:endParaRP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SDM environment data overview</a:t>
            </a: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Application lecture by Ben Best</a:t>
            </a: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r>
              <a:rPr lang="en-US" sz="2200" b="1" i="1" spc="-10" dirty="0">
                <a:solidFill>
                  <a:schemeClr val="tx2"/>
                </a:solidFill>
                <a:latin typeface="Century Gothic"/>
                <a:cs typeface="Century Gothic"/>
              </a:rPr>
              <a:t>SDM occurrence data overview</a:t>
            </a:r>
            <a:endParaRPr lang="en-US" sz="2200" spc="-10" dirty="0">
              <a:latin typeface="Century Gothic"/>
              <a:cs typeface="Century Gothic"/>
            </a:endParaRP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endParaRPr lang="en-US" sz="2200" spc="-10" dirty="0">
              <a:latin typeface="Century Gothic"/>
              <a:cs typeface="Century Gothic"/>
            </a:endParaRPr>
          </a:p>
          <a:p>
            <a:pPr marL="12065" marR="5080">
              <a:lnSpc>
                <a:spcPts val="2590"/>
              </a:lnSpc>
              <a:spcBef>
                <a:spcPts val="225"/>
              </a:spcBef>
              <a:tabLst>
                <a:tab pos="380365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Week 2 – SDMs in R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spcBef>
                <a:spcPts val="695"/>
              </a:spcBef>
              <a:buFont typeface="Arial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Occurrence</a:t>
            </a:r>
            <a:r>
              <a:rPr lang="en-US" sz="2200" spc="-80" dirty="0">
                <a:latin typeface="Century Gothic"/>
                <a:cs typeface="Century Gothic"/>
              </a:rPr>
              <a:t> </a:t>
            </a:r>
            <a:r>
              <a:rPr lang="en-US" sz="2200" spc="-20" dirty="0">
                <a:latin typeface="Century Gothic"/>
                <a:cs typeface="Century Gothic"/>
              </a:rPr>
              <a:t>Data</a:t>
            </a:r>
            <a:endParaRPr lang="en-US"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Environmental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Variables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Methods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Models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Case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Study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Examples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Question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Answer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Session</a:t>
            </a:r>
            <a:endParaRPr sz="2200" dirty="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96000" y="576072"/>
            <a:ext cx="4874260" cy="5742940"/>
            <a:chOff x="6096000" y="576072"/>
            <a:chExt cx="4874260" cy="57429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7311" y="597383"/>
              <a:ext cx="2639592" cy="2630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0807" y="576072"/>
              <a:ext cx="2218944" cy="3096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3221736"/>
              <a:ext cx="2660904" cy="26609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0807" y="3666744"/>
              <a:ext cx="2218944" cy="26517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000" y="5876543"/>
              <a:ext cx="2660904" cy="441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SDM</a:t>
            </a:r>
            <a:r>
              <a:rPr spc="-50" dirty="0"/>
              <a:t> </a:t>
            </a:r>
            <a:r>
              <a:rPr dirty="0"/>
              <a:t>Case</a:t>
            </a:r>
            <a:r>
              <a:rPr spc="-60" dirty="0"/>
              <a:t> </a:t>
            </a:r>
            <a:r>
              <a:rPr dirty="0"/>
              <a:t>Study</a:t>
            </a:r>
            <a:r>
              <a:rPr spc="-55" dirty="0"/>
              <a:t> </a:t>
            </a:r>
            <a:r>
              <a:rPr dirty="0"/>
              <a:t>Example:</a:t>
            </a:r>
            <a:r>
              <a:rPr spc="-50" dirty="0"/>
              <a:t> </a:t>
            </a:r>
            <a:r>
              <a:rPr dirty="0"/>
              <a:t>Mosquitos</a:t>
            </a:r>
            <a:r>
              <a:rPr spc="-50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spc="-10" dirty="0"/>
              <a:t>Europe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62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614" y="1164844"/>
            <a:ext cx="6672580" cy="192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630"/>
              </a:lnSpc>
              <a:spcBef>
                <a:spcPts val="100"/>
              </a:spcBef>
              <a:buSzPct val="90909"/>
              <a:buFont typeface="Arial"/>
              <a:buChar char="•"/>
              <a:tabLst>
                <a:tab pos="354965" algn="l"/>
              </a:tabLst>
            </a:pPr>
            <a:r>
              <a:rPr sz="2200" b="1" dirty="0">
                <a:latin typeface="Century Gothic Bold"/>
                <a:cs typeface="Century Gothic Bold"/>
              </a:rPr>
              <a:t>NASA</a:t>
            </a:r>
            <a:r>
              <a:rPr sz="2200" b="1" spc="-85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DEVELOP</a:t>
            </a:r>
            <a:r>
              <a:rPr sz="2200" b="1" spc="-70" dirty="0">
                <a:latin typeface="Century Gothic Bold"/>
                <a:cs typeface="Century Gothic Bold"/>
              </a:rPr>
              <a:t> </a:t>
            </a:r>
            <a:r>
              <a:rPr sz="2200" b="1" spc="-10" dirty="0">
                <a:latin typeface="Century Gothic Bold"/>
                <a:cs typeface="Century Gothic Bold"/>
              </a:rPr>
              <a:t>Project</a:t>
            </a:r>
            <a:endParaRPr sz="2200">
              <a:latin typeface="Century Gothic Bold"/>
              <a:cs typeface="Century Gothic Bold"/>
            </a:endParaRPr>
          </a:p>
          <a:p>
            <a:pPr marL="812800" marR="5080" lvl="1" indent="-342900">
              <a:lnSpc>
                <a:spcPct val="88600"/>
              </a:lnSpc>
              <a:spcBef>
                <a:spcPts val="285"/>
              </a:spcBef>
              <a:buSzPct val="90909"/>
              <a:buFont typeface="Arial"/>
              <a:buChar char="•"/>
              <a:tabLst>
                <a:tab pos="812800" algn="l"/>
              </a:tabLst>
            </a:pP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An</a:t>
            </a:r>
            <a:r>
              <a:rPr sz="2200" spc="-45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Interactive</a:t>
            </a:r>
            <a:r>
              <a:rPr sz="2200" spc="-45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Model</a:t>
            </a:r>
            <a:r>
              <a:rPr sz="2200" spc="-35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of</a:t>
            </a:r>
            <a:r>
              <a:rPr sz="2200" spc="-45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Mosquito</a:t>
            </a:r>
            <a:r>
              <a:rPr sz="2200" spc="-40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spc="-75" dirty="0">
                <a:solidFill>
                  <a:srgbClr val="3F3F3F"/>
                </a:solidFill>
                <a:latin typeface="Century Gothic"/>
                <a:cs typeface="Century Gothic"/>
              </a:rPr>
              <a:t>Presence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and</a:t>
            </a:r>
            <a:r>
              <a:rPr sz="2200" spc="-30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Distribution</a:t>
            </a:r>
            <a:r>
              <a:rPr sz="2200" spc="-40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to</a:t>
            </a:r>
            <a:r>
              <a:rPr sz="2200" spc="-35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Assist</a:t>
            </a:r>
            <a:r>
              <a:rPr sz="2200" spc="-30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entury Gothic"/>
                <a:cs typeface="Century Gothic"/>
              </a:rPr>
              <a:t>Vector-Borne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Disease</a:t>
            </a:r>
            <a:r>
              <a:rPr sz="2200" spc="-50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Management</a:t>
            </a:r>
            <a:r>
              <a:rPr sz="2200" spc="-40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in</a:t>
            </a:r>
            <a:r>
              <a:rPr sz="2200" spc="-45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rgbClr val="3F3F3F"/>
                </a:solidFill>
                <a:latin typeface="Century Gothic"/>
                <a:cs typeface="Century Gothic"/>
              </a:rPr>
              <a:t>Western</a:t>
            </a:r>
            <a:r>
              <a:rPr sz="2200" spc="-50" dirty="0">
                <a:solidFill>
                  <a:srgbClr val="3F3F3F"/>
                </a:solidFill>
                <a:latin typeface="Century Gothic"/>
                <a:cs typeface="Century Gothic"/>
              </a:rPr>
              <a:t> </a:t>
            </a:r>
            <a:r>
              <a:rPr sz="2200" spc="-10" dirty="0">
                <a:solidFill>
                  <a:srgbClr val="3F3F3F"/>
                </a:solidFill>
                <a:latin typeface="Century Gothic"/>
                <a:cs typeface="Century Gothic"/>
              </a:rPr>
              <a:t>Europe</a:t>
            </a:r>
            <a:endParaRPr sz="2200">
              <a:latin typeface="Century Gothic"/>
              <a:cs typeface="Century Gothic"/>
            </a:endParaRPr>
          </a:p>
          <a:p>
            <a:pPr marL="812800" marR="19050" lvl="1" indent="-342900">
              <a:lnSpc>
                <a:spcPts val="2400"/>
              </a:lnSpc>
              <a:spcBef>
                <a:spcPts val="260"/>
              </a:spcBef>
              <a:buClr>
                <a:srgbClr val="000000"/>
              </a:buClr>
              <a:buSzPct val="90909"/>
              <a:buFont typeface="Arial"/>
              <a:buChar char="•"/>
              <a:tabLst>
                <a:tab pos="812800" algn="l"/>
              </a:tabLst>
            </a:pPr>
            <a:r>
              <a:rPr sz="2200" u="sng" spc="-3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https://develop.larc.nasa.gov/2018/spring/</a:t>
            </a:r>
            <a:r>
              <a:rPr sz="2200" spc="-30" dirty="0">
                <a:solidFill>
                  <a:srgbClr val="136C9A"/>
                </a:solidFill>
                <a:latin typeface="Century Gothic"/>
                <a:cs typeface="Century Gothic"/>
                <a:hlinkClick r:id="rId2"/>
              </a:rPr>
              <a:t>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WesternEuropeHealthAQII.html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9614" y="3374644"/>
            <a:ext cx="6761480" cy="1948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630"/>
              </a:lnSpc>
              <a:spcBef>
                <a:spcPts val="100"/>
              </a:spcBef>
              <a:buSzPct val="90909"/>
              <a:buFont typeface="Arial"/>
              <a:buChar char="•"/>
              <a:tabLst>
                <a:tab pos="354965" algn="l"/>
              </a:tabLst>
            </a:pPr>
            <a:r>
              <a:rPr sz="2200" b="1" dirty="0">
                <a:latin typeface="Century Gothic Bold"/>
                <a:cs typeface="Century Gothic Bold"/>
              </a:rPr>
              <a:t>Community</a:t>
            </a:r>
            <a:r>
              <a:rPr sz="2200" b="1" spc="-90" dirty="0">
                <a:latin typeface="Century Gothic Bold"/>
                <a:cs typeface="Century Gothic Bold"/>
              </a:rPr>
              <a:t> </a:t>
            </a:r>
            <a:r>
              <a:rPr sz="2200" b="1" spc="-10" dirty="0">
                <a:latin typeface="Century Gothic Bold"/>
                <a:cs typeface="Century Gothic Bold"/>
              </a:rPr>
              <a:t>Concerns:</a:t>
            </a:r>
            <a:endParaRPr sz="2200">
              <a:latin typeface="Century Gothic Bold"/>
              <a:cs typeface="Century Gothic Bold"/>
            </a:endParaRPr>
          </a:p>
          <a:p>
            <a:pPr marL="812800" marR="5080" lvl="1" indent="-342900">
              <a:lnSpc>
                <a:spcPts val="2400"/>
              </a:lnSpc>
              <a:spcBef>
                <a:spcPts val="265"/>
              </a:spcBef>
              <a:buSzPct val="90909"/>
              <a:buFont typeface="Arial"/>
              <a:buChar char="•"/>
              <a:tabLst>
                <a:tab pos="812800" algn="l"/>
              </a:tabLst>
            </a:pPr>
            <a:r>
              <a:rPr sz="2200" spc="-10" dirty="0">
                <a:latin typeface="Century Gothic"/>
                <a:cs typeface="Century Gothic"/>
              </a:rPr>
              <a:t>Mosquito-</a:t>
            </a:r>
            <a:r>
              <a:rPr sz="2200" dirty="0">
                <a:latin typeface="Century Gothic"/>
                <a:cs typeface="Century Gothic"/>
              </a:rPr>
              <a:t>borne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disease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kills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over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one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85" dirty="0">
                <a:latin typeface="Century Gothic"/>
                <a:cs typeface="Century Gothic"/>
              </a:rPr>
              <a:t>million </a:t>
            </a:r>
            <a:r>
              <a:rPr sz="2200" dirty="0">
                <a:latin typeface="Century Gothic"/>
                <a:cs typeface="Century Gothic"/>
              </a:rPr>
              <a:t>people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</a:t>
            </a:r>
            <a:r>
              <a:rPr sz="2200" spc="-10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year</a:t>
            </a:r>
            <a:endParaRPr sz="2200">
              <a:latin typeface="Century Gothic"/>
              <a:cs typeface="Century Gothic"/>
            </a:endParaRPr>
          </a:p>
          <a:p>
            <a:pPr marL="812800" marR="295910" lvl="1" indent="-342900">
              <a:lnSpc>
                <a:spcPts val="2400"/>
              </a:lnSpc>
              <a:spcBef>
                <a:spcPts val="95"/>
              </a:spcBef>
              <a:buSzPct val="90909"/>
              <a:buFont typeface="Arial"/>
              <a:buChar char="•"/>
              <a:tabLst>
                <a:tab pos="812800" algn="l"/>
              </a:tabLst>
            </a:pPr>
            <a:r>
              <a:rPr sz="2200" dirty="0">
                <a:latin typeface="Century Gothic"/>
                <a:cs typeface="Century Gothic"/>
              </a:rPr>
              <a:t>Zika,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Dengue,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Chikungunya,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Yellow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35" dirty="0">
                <a:latin typeface="Century Gothic"/>
                <a:cs typeface="Century Gothic"/>
              </a:rPr>
              <a:t>Fever, </a:t>
            </a:r>
            <a:r>
              <a:rPr sz="2200" spc="-10" dirty="0">
                <a:latin typeface="Century Gothic"/>
                <a:cs typeface="Century Gothic"/>
              </a:rPr>
              <a:t>Malaria</a:t>
            </a:r>
            <a:endParaRPr sz="2200">
              <a:latin typeface="Century Gothic"/>
              <a:cs typeface="Century Gothic"/>
            </a:endParaRPr>
          </a:p>
          <a:p>
            <a:pPr marL="812165" lvl="1" indent="-342265">
              <a:lnSpc>
                <a:spcPts val="2550"/>
              </a:lnSpc>
              <a:buSzPct val="90909"/>
              <a:buFont typeface="Arial"/>
              <a:buChar char="•"/>
              <a:tabLst>
                <a:tab pos="812165" algn="l"/>
              </a:tabLst>
            </a:pPr>
            <a:r>
              <a:rPr sz="2200" dirty="0">
                <a:latin typeface="Century Gothic"/>
                <a:cs typeface="Century Gothic"/>
              </a:rPr>
              <a:t>Mosquito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habitat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range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spreading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8498" y="1524000"/>
            <a:ext cx="4635461" cy="32638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7240" y="4821428"/>
            <a:ext cx="1535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Mosquito</a:t>
            </a:r>
            <a:r>
              <a:rPr sz="1200" spc="-3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Alert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spc="-65" dirty="0">
                <a:latin typeface="Century Gothic"/>
                <a:cs typeface="Century Gothic"/>
              </a:rPr>
              <a:t>Spain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Mosquitos</a:t>
            </a:r>
            <a:r>
              <a:rPr spc="-50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Europe:</a:t>
            </a:r>
            <a:r>
              <a:rPr spc="-45" dirty="0"/>
              <a:t> </a:t>
            </a:r>
            <a:r>
              <a:rPr dirty="0"/>
              <a:t>Project</a:t>
            </a:r>
            <a:r>
              <a:rPr spc="-5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63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6289" y="1163828"/>
            <a:ext cx="6568440" cy="424116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10"/>
              </a:spcBef>
              <a:buSzPct val="83333"/>
              <a:buFont typeface="Arial"/>
              <a:buChar char="•"/>
              <a:tabLst>
                <a:tab pos="354965" algn="l"/>
              </a:tabLst>
            </a:pPr>
            <a:r>
              <a:rPr sz="2400" b="1" dirty="0">
                <a:latin typeface="Century Gothic Bold"/>
                <a:cs typeface="Century Gothic Bold"/>
              </a:rPr>
              <a:t>Project</a:t>
            </a:r>
            <a:r>
              <a:rPr sz="2400" b="1" spc="-70" dirty="0">
                <a:latin typeface="Century Gothic Bold"/>
                <a:cs typeface="Century Gothic Bold"/>
              </a:rPr>
              <a:t> </a:t>
            </a:r>
            <a:r>
              <a:rPr sz="2400" b="1" spc="-10" dirty="0">
                <a:latin typeface="Century Gothic Bold"/>
                <a:cs typeface="Century Gothic Bold"/>
              </a:rPr>
              <a:t>Goals:</a:t>
            </a:r>
            <a:endParaRPr sz="2400">
              <a:latin typeface="Century Gothic Bold"/>
              <a:cs typeface="Century Gothic Bold"/>
            </a:endParaRPr>
          </a:p>
          <a:p>
            <a:pPr marL="812165" marR="246379" lvl="1" indent="-342900">
              <a:lnSpc>
                <a:spcPct val="90400"/>
              </a:lnSpc>
              <a:spcBef>
                <a:spcPts val="1190"/>
              </a:spcBef>
              <a:buSzPct val="83333"/>
              <a:buFont typeface="Arial"/>
              <a:buChar char="•"/>
              <a:tabLst>
                <a:tab pos="812165" algn="l"/>
              </a:tabLst>
            </a:pPr>
            <a:r>
              <a:rPr sz="2400" dirty="0">
                <a:latin typeface="Century Gothic"/>
                <a:cs typeface="Century Gothic"/>
              </a:rPr>
              <a:t>Integrate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citizen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science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data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and </a:t>
            </a:r>
            <a:r>
              <a:rPr sz="2400" dirty="0">
                <a:latin typeface="Century Gothic"/>
                <a:cs typeface="Century Gothic"/>
              </a:rPr>
              <a:t>NASA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Earth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observations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to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make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the </a:t>
            </a:r>
            <a:r>
              <a:rPr sz="2400" dirty="0">
                <a:latin typeface="Century Gothic"/>
                <a:cs typeface="Century Gothic"/>
              </a:rPr>
              <a:t>information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publicly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accessible</a:t>
            </a:r>
            <a:endParaRPr sz="2400">
              <a:latin typeface="Century Gothic"/>
              <a:cs typeface="Century Gothic"/>
            </a:endParaRPr>
          </a:p>
          <a:p>
            <a:pPr marL="812165" marR="482600" lvl="1" indent="-342900">
              <a:lnSpc>
                <a:spcPts val="2620"/>
              </a:lnSpc>
              <a:spcBef>
                <a:spcPts val="1215"/>
              </a:spcBef>
              <a:buSzPct val="83333"/>
              <a:buFont typeface="Arial"/>
              <a:buChar char="•"/>
              <a:tabLst>
                <a:tab pos="812165" algn="l"/>
              </a:tabLst>
            </a:pPr>
            <a:r>
              <a:rPr sz="2400" dirty="0">
                <a:latin typeface="Century Gothic"/>
                <a:cs typeface="Century Gothic"/>
              </a:rPr>
              <a:t>Create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interactive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map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showing </a:t>
            </a:r>
            <a:r>
              <a:rPr sz="2400" dirty="0">
                <a:latin typeface="Century Gothic"/>
                <a:cs typeface="Century Gothic"/>
              </a:rPr>
              <a:t>mosquito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habitat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suitability</a:t>
            </a:r>
            <a:endParaRPr sz="2400">
              <a:latin typeface="Century Gothic"/>
              <a:cs typeface="Century Gothic"/>
            </a:endParaRPr>
          </a:p>
          <a:p>
            <a:pPr marL="812165" marR="513715" lvl="1" indent="-342900">
              <a:lnSpc>
                <a:spcPts val="2590"/>
              </a:lnSpc>
              <a:spcBef>
                <a:spcPts val="1190"/>
              </a:spcBef>
              <a:buSzPct val="83333"/>
              <a:buFont typeface="Arial"/>
              <a:buChar char="•"/>
              <a:tabLst>
                <a:tab pos="812165" algn="l"/>
              </a:tabLst>
            </a:pPr>
            <a:r>
              <a:rPr sz="2400" dirty="0">
                <a:latin typeface="Century Gothic"/>
                <a:cs typeface="Century Gothic"/>
              </a:rPr>
              <a:t>Overlay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results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with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transportation, </a:t>
            </a:r>
            <a:r>
              <a:rPr sz="2400" dirty="0">
                <a:latin typeface="Century Gothic"/>
                <a:cs typeface="Century Gothic"/>
              </a:rPr>
              <a:t>population,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public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health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data</a:t>
            </a:r>
            <a:endParaRPr sz="2400">
              <a:latin typeface="Century Gothic"/>
              <a:cs typeface="Century Gothic"/>
            </a:endParaRPr>
          </a:p>
          <a:p>
            <a:pPr marL="354965" indent="-342265">
              <a:lnSpc>
                <a:spcPct val="100000"/>
              </a:lnSpc>
              <a:spcBef>
                <a:spcPts val="900"/>
              </a:spcBef>
              <a:buSzPct val="83333"/>
              <a:buFont typeface="Arial"/>
              <a:buChar char="•"/>
              <a:tabLst>
                <a:tab pos="354965" algn="l"/>
              </a:tabLst>
            </a:pPr>
            <a:r>
              <a:rPr sz="2400" b="1" dirty="0">
                <a:latin typeface="Century Gothic Bold"/>
                <a:cs typeface="Century Gothic Bold"/>
              </a:rPr>
              <a:t>Study</a:t>
            </a:r>
            <a:r>
              <a:rPr sz="2400" b="1" spc="-50" dirty="0">
                <a:latin typeface="Century Gothic Bold"/>
                <a:cs typeface="Century Gothic Bold"/>
              </a:rPr>
              <a:t> </a:t>
            </a:r>
            <a:r>
              <a:rPr sz="2400" b="1" dirty="0">
                <a:latin typeface="Century Gothic Bold"/>
                <a:cs typeface="Century Gothic Bold"/>
              </a:rPr>
              <a:t>Area:</a:t>
            </a:r>
            <a:r>
              <a:rPr sz="2400" b="1" spc="-35" dirty="0">
                <a:latin typeface="Century Gothic Bold"/>
                <a:cs typeface="Century Gothic Bold"/>
              </a:rPr>
              <a:t> </a:t>
            </a:r>
            <a:r>
              <a:rPr sz="2400" dirty="0">
                <a:latin typeface="Century Gothic"/>
                <a:cs typeface="Century Gothic"/>
              </a:rPr>
              <a:t>Western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Europe</a:t>
            </a:r>
            <a:endParaRPr sz="2400">
              <a:latin typeface="Century Gothic"/>
              <a:cs typeface="Century Gothic"/>
            </a:endParaRPr>
          </a:p>
          <a:p>
            <a:pPr marL="354965" indent="-342265">
              <a:lnSpc>
                <a:spcPct val="100000"/>
              </a:lnSpc>
              <a:spcBef>
                <a:spcPts val="915"/>
              </a:spcBef>
              <a:buSzPct val="83333"/>
              <a:buFont typeface="Arial"/>
              <a:buChar char="•"/>
              <a:tabLst>
                <a:tab pos="354965" algn="l"/>
              </a:tabLst>
            </a:pPr>
            <a:r>
              <a:rPr sz="2400" b="1" dirty="0">
                <a:latin typeface="Century Gothic Bold"/>
                <a:cs typeface="Century Gothic Bold"/>
              </a:rPr>
              <a:t>Study</a:t>
            </a:r>
            <a:r>
              <a:rPr sz="2400" b="1" spc="-50" dirty="0">
                <a:latin typeface="Century Gothic Bold"/>
                <a:cs typeface="Century Gothic Bold"/>
              </a:rPr>
              <a:t> </a:t>
            </a:r>
            <a:r>
              <a:rPr sz="2400" b="1" dirty="0">
                <a:latin typeface="Century Gothic Bold"/>
                <a:cs typeface="Century Gothic Bold"/>
              </a:rPr>
              <a:t>Period:</a:t>
            </a:r>
            <a:r>
              <a:rPr sz="2400" b="1" spc="-40" dirty="0">
                <a:latin typeface="Century Gothic Bold"/>
                <a:cs typeface="Century Gothic Bold"/>
              </a:rPr>
              <a:t> </a:t>
            </a:r>
            <a:r>
              <a:rPr sz="2400" dirty="0">
                <a:latin typeface="Century Gothic"/>
                <a:cs typeface="Century Gothic"/>
              </a:rPr>
              <a:t>June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2016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–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September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565" dirty="0">
                <a:latin typeface="Century Gothic"/>
                <a:cs typeface="Century Gothic"/>
              </a:rPr>
              <a:t>2017</a:t>
            </a:r>
            <a:endParaRPr sz="240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28546" y="3429000"/>
            <a:ext cx="3864610" cy="2737485"/>
            <a:chOff x="7828546" y="3429000"/>
            <a:chExt cx="3864610" cy="27374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8546" y="3429000"/>
              <a:ext cx="2148697" cy="2285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2177" y="3429000"/>
              <a:ext cx="1720839" cy="27370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8546" y="5709913"/>
              <a:ext cx="2148697" cy="45617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84135" y="950975"/>
            <a:ext cx="2849879" cy="23804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44504" y="2991103"/>
            <a:ext cx="909955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entury Gothic"/>
                <a:cs typeface="Century Gothic"/>
              </a:rPr>
              <a:t>GLOBE</a:t>
            </a: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dirty="0">
                <a:solidFill>
                  <a:srgbClr val="FFFFFF"/>
                </a:solidFill>
                <a:latin typeface="Century Gothic"/>
                <a:cs typeface="Century Gothic"/>
              </a:rPr>
              <a:t>|</a:t>
            </a:r>
            <a:r>
              <a:rPr sz="9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Century Gothic"/>
                <a:cs typeface="Century Gothic"/>
              </a:rPr>
              <a:t>Dorian</a:t>
            </a:r>
            <a:endParaRPr sz="900">
              <a:latin typeface="Century Gothic"/>
              <a:cs typeface="Century Gothic"/>
            </a:endParaRPr>
          </a:p>
          <a:p>
            <a:pPr marL="487045">
              <a:lnSpc>
                <a:spcPct val="100000"/>
              </a:lnSpc>
              <a:spcBef>
                <a:spcPts val="25"/>
              </a:spcBef>
            </a:pP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Janney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18427" y="5929414"/>
            <a:ext cx="8775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entury Gothic"/>
                <a:cs typeface="Century Gothic"/>
              </a:rPr>
              <a:t>NASA</a:t>
            </a:r>
            <a:r>
              <a:rPr sz="9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DEVELOP</a:t>
            </a:r>
            <a:endParaRPr sz="9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Mosquitos</a:t>
            </a:r>
            <a:r>
              <a:rPr spc="-75" dirty="0"/>
              <a:t> </a:t>
            </a:r>
            <a:r>
              <a:rPr dirty="0"/>
              <a:t>in</a:t>
            </a:r>
            <a:r>
              <a:rPr spc="-80" dirty="0"/>
              <a:t> </a:t>
            </a:r>
            <a:r>
              <a:rPr dirty="0"/>
              <a:t>Europe:</a:t>
            </a:r>
            <a:r>
              <a:rPr spc="-70" dirty="0"/>
              <a:t> </a:t>
            </a:r>
            <a:r>
              <a:rPr dirty="0"/>
              <a:t>Environmental</a:t>
            </a:r>
            <a:r>
              <a:rPr spc="-70" dirty="0"/>
              <a:t> </a:t>
            </a:r>
            <a:r>
              <a:rPr spc="-10" dirty="0"/>
              <a:t>Variables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64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8496" y="1185163"/>
            <a:ext cx="1715770" cy="106807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25"/>
              </a:spcBef>
              <a:buSzPct val="91666"/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entury Gothic"/>
                <a:cs typeface="Century Gothic"/>
              </a:rPr>
              <a:t>Elevation</a:t>
            </a:r>
            <a:endParaRPr sz="2400">
              <a:latin typeface="Century Gothic"/>
              <a:cs typeface="Century Gothic"/>
            </a:endParaRPr>
          </a:p>
          <a:p>
            <a:pPr marL="354965" indent="-342265">
              <a:lnSpc>
                <a:spcPct val="100000"/>
              </a:lnSpc>
              <a:spcBef>
                <a:spcPts val="1220"/>
              </a:spcBef>
              <a:buSzPct val="91666"/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entury Gothic"/>
                <a:cs typeface="Century Gothic"/>
              </a:rPr>
              <a:t>Humidity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8496" y="2383028"/>
            <a:ext cx="3981450" cy="3198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1661160" indent="-342900">
              <a:lnSpc>
                <a:spcPct val="100800"/>
              </a:lnSpc>
              <a:spcBef>
                <a:spcPts val="75"/>
              </a:spcBef>
              <a:buSzPct val="91666"/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entury Gothic"/>
                <a:cs typeface="Century Gothic"/>
              </a:rPr>
              <a:t>Land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Surface Temperature</a:t>
            </a:r>
            <a:endParaRPr sz="2400">
              <a:latin typeface="Century Gothic"/>
              <a:cs typeface="Century Gothic"/>
            </a:endParaRPr>
          </a:p>
          <a:p>
            <a:pPr marL="355600" marR="5080" indent="-342900">
              <a:lnSpc>
                <a:spcPts val="2780"/>
              </a:lnSpc>
              <a:spcBef>
                <a:spcPts val="1400"/>
              </a:spcBef>
              <a:buSzPct val="91666"/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entury Gothic"/>
                <a:cs typeface="Century Gothic"/>
              </a:rPr>
              <a:t>Normalized</a:t>
            </a:r>
            <a:r>
              <a:rPr sz="2400" spc="-11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Difference </a:t>
            </a:r>
            <a:r>
              <a:rPr sz="2400" dirty="0">
                <a:latin typeface="Century Gothic"/>
                <a:cs typeface="Century Gothic"/>
              </a:rPr>
              <a:t>Vegetation</a:t>
            </a:r>
            <a:r>
              <a:rPr sz="2400" spc="-10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Index</a:t>
            </a:r>
            <a:r>
              <a:rPr sz="2400" spc="-100" dirty="0">
                <a:latin typeface="Century Gothic"/>
                <a:cs typeface="Century Gothic"/>
              </a:rPr>
              <a:t> </a:t>
            </a:r>
            <a:r>
              <a:rPr sz="2400" spc="-190" dirty="0">
                <a:latin typeface="Century Gothic"/>
                <a:cs typeface="Century Gothic"/>
              </a:rPr>
              <a:t>(NDVI)</a:t>
            </a:r>
            <a:endParaRPr sz="2400">
              <a:latin typeface="Century Gothic"/>
              <a:cs typeface="Century Gothic"/>
            </a:endParaRPr>
          </a:p>
          <a:p>
            <a:pPr marL="354965" indent="-342265">
              <a:lnSpc>
                <a:spcPct val="100000"/>
              </a:lnSpc>
              <a:spcBef>
                <a:spcPts val="1150"/>
              </a:spcBef>
              <a:buSzPct val="91666"/>
              <a:buFont typeface="Arial"/>
              <a:buChar char="•"/>
              <a:tabLst>
                <a:tab pos="354965" algn="l"/>
              </a:tabLst>
            </a:pPr>
            <a:r>
              <a:rPr sz="2400" spc="-10" dirty="0">
                <a:latin typeface="Century Gothic"/>
                <a:cs typeface="Century Gothic"/>
              </a:rPr>
              <a:t>Precipitation</a:t>
            </a:r>
            <a:endParaRPr sz="2400">
              <a:latin typeface="Century Gothic"/>
              <a:cs typeface="Century Gothic"/>
            </a:endParaRPr>
          </a:p>
          <a:p>
            <a:pPr marL="354965" indent="-342265">
              <a:lnSpc>
                <a:spcPct val="100000"/>
              </a:lnSpc>
              <a:spcBef>
                <a:spcPts val="1225"/>
              </a:spcBef>
              <a:buSzPct val="91666"/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entury Gothic"/>
                <a:cs typeface="Century Gothic"/>
              </a:rPr>
              <a:t>Soil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Moisture</a:t>
            </a:r>
            <a:endParaRPr sz="2400">
              <a:latin typeface="Century Gothic"/>
              <a:cs typeface="Century Gothic"/>
            </a:endParaRPr>
          </a:p>
          <a:p>
            <a:pPr marL="354965" indent="-342265">
              <a:lnSpc>
                <a:spcPct val="100000"/>
              </a:lnSpc>
              <a:spcBef>
                <a:spcPts val="1225"/>
              </a:spcBef>
              <a:buSzPct val="91666"/>
              <a:buFont typeface="Arial"/>
              <a:buChar char="•"/>
              <a:tabLst>
                <a:tab pos="354965" algn="l"/>
              </a:tabLst>
            </a:pPr>
            <a:r>
              <a:rPr sz="2400" dirty="0">
                <a:latin typeface="Century Gothic"/>
                <a:cs typeface="Century Gothic"/>
              </a:rPr>
              <a:t>Land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cover</a:t>
            </a:r>
            <a:endParaRPr sz="24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28615" y="606551"/>
            <a:ext cx="3112135" cy="5160645"/>
            <a:chOff x="4928615" y="606551"/>
            <a:chExt cx="3112135" cy="51606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9759" y="3212591"/>
              <a:ext cx="2340864" cy="25542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8615" y="776122"/>
              <a:ext cx="2514600" cy="27229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119" y="776122"/>
              <a:ext cx="417575" cy="24364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8615" y="606551"/>
              <a:ext cx="2926080" cy="1695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8615" y="606551"/>
              <a:ext cx="73747" cy="102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0608" y="606551"/>
              <a:ext cx="47777" cy="1005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0992" y="606551"/>
              <a:ext cx="47172" cy="1005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2839" y="606551"/>
              <a:ext cx="48188" cy="1005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3854" y="606551"/>
              <a:ext cx="48443" cy="1005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4372" y="606551"/>
              <a:ext cx="47912" cy="1005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9235" y="606551"/>
              <a:ext cx="283789" cy="1054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5631" y="606551"/>
              <a:ext cx="47172" cy="1005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3555" y="606551"/>
              <a:ext cx="47227" cy="1005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5360" y="606551"/>
              <a:ext cx="195511" cy="10544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4058" y="606551"/>
              <a:ext cx="47402" cy="1005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5317" y="606551"/>
              <a:ext cx="118746" cy="1005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5311" y="606551"/>
              <a:ext cx="279891" cy="10544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48268" y="606551"/>
              <a:ext cx="47575" cy="1005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0494" y="606551"/>
              <a:ext cx="195511" cy="10544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74227" y="606551"/>
              <a:ext cx="277418" cy="10544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86124" y="606551"/>
              <a:ext cx="68571" cy="10078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99759" y="3212591"/>
              <a:ext cx="2154936" cy="286512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305800" y="3087623"/>
            <a:ext cx="3547884" cy="221589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339276" y="1356270"/>
            <a:ext cx="2728090" cy="1557728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636378" y="2603500"/>
            <a:ext cx="6845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latin typeface="Century Gothic"/>
                <a:cs typeface="Century Gothic"/>
              </a:rPr>
              <a:t>Terra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36245" y="2603500"/>
            <a:ext cx="7835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70" dirty="0">
                <a:latin typeface="Century Gothic"/>
                <a:cs typeface="Century Gothic"/>
              </a:rPr>
              <a:t>Aqua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25072" y="4255592"/>
            <a:ext cx="6902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latin typeface="Century Gothic"/>
                <a:cs typeface="Century Gothic"/>
              </a:rPr>
              <a:t>GPM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83700" y="4045204"/>
            <a:ext cx="7112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latin typeface="Century Gothic"/>
                <a:cs typeface="Century Gothic"/>
              </a:rPr>
              <a:t>SRTM</a:t>
            </a:r>
            <a:endParaRPr sz="2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Mosquitos</a:t>
            </a:r>
            <a:r>
              <a:rPr spc="-5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Europe:</a:t>
            </a:r>
            <a:r>
              <a:rPr spc="-55" dirty="0"/>
              <a:t> </a:t>
            </a:r>
            <a:r>
              <a:rPr spc="-10" dirty="0"/>
              <a:t>Methodology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65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1959" y="1063752"/>
            <a:ext cx="2950845" cy="4730750"/>
            <a:chOff x="441959" y="1063752"/>
            <a:chExt cx="2950845" cy="47307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959" y="1063752"/>
              <a:ext cx="2203704" cy="2365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" y="3429000"/>
              <a:ext cx="2203704" cy="23652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74657" y="5486908"/>
            <a:ext cx="2642235" cy="66611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4925" marR="5080" indent="-22860">
              <a:lnSpc>
                <a:spcPts val="2400"/>
              </a:lnSpc>
              <a:spcBef>
                <a:spcPts val="380"/>
              </a:spcBef>
            </a:pPr>
            <a:r>
              <a:rPr sz="2200" b="1" dirty="0">
                <a:latin typeface="Century Gothic Bold"/>
                <a:cs typeface="Century Gothic Bold"/>
              </a:rPr>
              <a:t>Presence</a:t>
            </a:r>
            <a:r>
              <a:rPr sz="2200" b="1" spc="-100" dirty="0">
                <a:latin typeface="Century Gothic Bold"/>
                <a:cs typeface="Century Gothic Bold"/>
              </a:rPr>
              <a:t> </a:t>
            </a:r>
            <a:r>
              <a:rPr sz="2200" b="1" spc="-10" dirty="0">
                <a:latin typeface="Century Gothic Bold"/>
                <a:cs typeface="Century Gothic Bold"/>
              </a:rPr>
              <a:t>Locations </a:t>
            </a:r>
            <a:r>
              <a:rPr sz="2200" b="1" dirty="0">
                <a:latin typeface="Century Gothic Bold"/>
                <a:cs typeface="Century Gothic Bold"/>
              </a:rPr>
              <a:t>via</a:t>
            </a:r>
            <a:r>
              <a:rPr sz="2200" b="1" spc="-50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Citizen</a:t>
            </a:r>
            <a:r>
              <a:rPr sz="2200" b="1" spc="-40" dirty="0">
                <a:latin typeface="Century Gothic Bold"/>
                <a:cs typeface="Century Gothic Bold"/>
              </a:rPr>
              <a:t> </a:t>
            </a:r>
            <a:r>
              <a:rPr sz="2200" b="1" spc="-10" dirty="0">
                <a:latin typeface="Century Gothic Bold"/>
                <a:cs typeface="Century Gothic Bold"/>
              </a:rPr>
              <a:t>Science</a:t>
            </a:r>
            <a:endParaRPr sz="2200">
              <a:latin typeface="Century Gothic Bold"/>
              <a:cs typeface="Century Gothic 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5063" y="1129284"/>
            <a:ext cx="29952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entury Gothic Bold"/>
                <a:cs typeface="Century Gothic Bold"/>
              </a:rPr>
              <a:t>Environmental</a:t>
            </a:r>
            <a:r>
              <a:rPr sz="2000" b="1" spc="-114" dirty="0">
                <a:latin typeface="Century Gothic Bold"/>
                <a:cs typeface="Century Gothic Bold"/>
              </a:rPr>
              <a:t> </a:t>
            </a:r>
            <a:r>
              <a:rPr sz="2000" b="1" spc="-10" dirty="0">
                <a:latin typeface="Century Gothic Bold"/>
                <a:cs typeface="Century Gothic Bold"/>
              </a:rPr>
              <a:t>Variables</a:t>
            </a:r>
            <a:endParaRPr sz="2000">
              <a:latin typeface="Century Gothic Bold"/>
              <a:cs typeface="Century Gothic 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44356" y="2218003"/>
            <a:ext cx="2096770" cy="2422525"/>
          </a:xfrm>
          <a:custGeom>
            <a:avLst/>
            <a:gdLst/>
            <a:ahLst/>
            <a:cxnLst/>
            <a:rect l="l" t="t" r="r" b="b"/>
            <a:pathLst>
              <a:path w="2096770" h="2422525">
                <a:moveTo>
                  <a:pt x="2096617" y="1535557"/>
                </a:moveTo>
                <a:lnTo>
                  <a:pt x="2039467" y="1506982"/>
                </a:lnTo>
                <a:lnTo>
                  <a:pt x="1925167" y="1449832"/>
                </a:lnTo>
                <a:lnTo>
                  <a:pt x="1925167" y="1506982"/>
                </a:lnTo>
                <a:lnTo>
                  <a:pt x="1421625" y="1506982"/>
                </a:lnTo>
                <a:lnTo>
                  <a:pt x="1410500" y="1509229"/>
                </a:lnTo>
                <a:lnTo>
                  <a:pt x="1401419" y="1515351"/>
                </a:lnTo>
                <a:lnTo>
                  <a:pt x="1395285" y="1524431"/>
                </a:lnTo>
                <a:lnTo>
                  <a:pt x="1393050" y="1535557"/>
                </a:lnTo>
                <a:lnTo>
                  <a:pt x="1393050" y="2364854"/>
                </a:lnTo>
                <a:lnTo>
                  <a:pt x="746633" y="2364854"/>
                </a:lnTo>
                <a:lnTo>
                  <a:pt x="746633" y="2422004"/>
                </a:lnTo>
                <a:lnTo>
                  <a:pt x="1421625" y="2422004"/>
                </a:lnTo>
                <a:lnTo>
                  <a:pt x="1432750" y="2419769"/>
                </a:lnTo>
                <a:lnTo>
                  <a:pt x="1441831" y="2413635"/>
                </a:lnTo>
                <a:lnTo>
                  <a:pt x="1447952" y="2404554"/>
                </a:lnTo>
                <a:lnTo>
                  <a:pt x="1450200" y="2393429"/>
                </a:lnTo>
                <a:lnTo>
                  <a:pt x="1450200" y="2364854"/>
                </a:lnTo>
                <a:lnTo>
                  <a:pt x="1450200" y="1564132"/>
                </a:lnTo>
                <a:lnTo>
                  <a:pt x="1925167" y="1564132"/>
                </a:lnTo>
                <a:lnTo>
                  <a:pt x="1925167" y="1621282"/>
                </a:lnTo>
                <a:lnTo>
                  <a:pt x="2039467" y="1564132"/>
                </a:lnTo>
                <a:lnTo>
                  <a:pt x="2096617" y="1535557"/>
                </a:lnTo>
                <a:close/>
              </a:path>
              <a:path w="2096770" h="2422525">
                <a:moveTo>
                  <a:pt x="2096617" y="781888"/>
                </a:moveTo>
                <a:lnTo>
                  <a:pt x="2039467" y="753313"/>
                </a:lnTo>
                <a:lnTo>
                  <a:pt x="1925167" y="696163"/>
                </a:lnTo>
                <a:lnTo>
                  <a:pt x="1925167" y="753313"/>
                </a:lnTo>
                <a:lnTo>
                  <a:pt x="1445844" y="753313"/>
                </a:lnTo>
                <a:lnTo>
                  <a:pt x="1445844" y="57150"/>
                </a:lnTo>
                <a:lnTo>
                  <a:pt x="1445844" y="28575"/>
                </a:lnTo>
                <a:lnTo>
                  <a:pt x="1443596" y="17449"/>
                </a:lnTo>
                <a:lnTo>
                  <a:pt x="1437474" y="8369"/>
                </a:lnTo>
                <a:lnTo>
                  <a:pt x="1428394" y="2235"/>
                </a:lnTo>
                <a:lnTo>
                  <a:pt x="1417269" y="0"/>
                </a:lnTo>
                <a:lnTo>
                  <a:pt x="0" y="0"/>
                </a:lnTo>
                <a:lnTo>
                  <a:pt x="0" y="57150"/>
                </a:lnTo>
                <a:lnTo>
                  <a:pt x="1388694" y="57150"/>
                </a:lnTo>
                <a:lnTo>
                  <a:pt x="1388694" y="781888"/>
                </a:lnTo>
                <a:lnTo>
                  <a:pt x="1390929" y="793013"/>
                </a:lnTo>
                <a:lnTo>
                  <a:pt x="1397063" y="802093"/>
                </a:lnTo>
                <a:lnTo>
                  <a:pt x="1406144" y="808215"/>
                </a:lnTo>
                <a:lnTo>
                  <a:pt x="1417269" y="810463"/>
                </a:lnTo>
                <a:lnTo>
                  <a:pt x="1925167" y="810463"/>
                </a:lnTo>
                <a:lnTo>
                  <a:pt x="1925167" y="867613"/>
                </a:lnTo>
                <a:lnTo>
                  <a:pt x="2039467" y="810463"/>
                </a:lnTo>
                <a:lnTo>
                  <a:pt x="2096617" y="781888"/>
                </a:lnTo>
                <a:close/>
              </a:path>
            </a:pathLst>
          </a:custGeom>
          <a:solidFill>
            <a:srgbClr val="1E574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962144" y="2246376"/>
            <a:ext cx="2200910" cy="2365375"/>
            <a:chOff x="4962144" y="2246376"/>
            <a:chExt cx="2200910" cy="23653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2144" y="2246376"/>
              <a:ext cx="2200655" cy="23652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10114" y="2362790"/>
              <a:ext cx="2102485" cy="2172335"/>
            </a:xfrm>
            <a:custGeom>
              <a:avLst/>
              <a:gdLst/>
              <a:ahLst/>
              <a:cxnLst/>
              <a:rect l="l" t="t" r="r" b="b"/>
              <a:pathLst>
                <a:path w="2102484" h="2172335">
                  <a:moveTo>
                    <a:pt x="1083271" y="0"/>
                  </a:moveTo>
                  <a:lnTo>
                    <a:pt x="0" y="811453"/>
                  </a:lnTo>
                  <a:lnTo>
                    <a:pt x="169430" y="1746402"/>
                  </a:lnTo>
                  <a:lnTo>
                    <a:pt x="1019047" y="2171839"/>
                  </a:lnTo>
                  <a:lnTo>
                    <a:pt x="2102307" y="1360373"/>
                  </a:lnTo>
                  <a:lnTo>
                    <a:pt x="1932876" y="425424"/>
                  </a:lnTo>
                  <a:lnTo>
                    <a:pt x="1083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10114" y="2362791"/>
              <a:ext cx="2102485" cy="2172335"/>
            </a:xfrm>
            <a:custGeom>
              <a:avLst/>
              <a:gdLst/>
              <a:ahLst/>
              <a:cxnLst/>
              <a:rect l="l" t="t" r="r" b="b"/>
              <a:pathLst>
                <a:path w="2102484" h="2172335">
                  <a:moveTo>
                    <a:pt x="169430" y="1746402"/>
                  </a:moveTo>
                  <a:lnTo>
                    <a:pt x="0" y="811453"/>
                  </a:lnTo>
                  <a:lnTo>
                    <a:pt x="1083271" y="0"/>
                  </a:lnTo>
                  <a:lnTo>
                    <a:pt x="1932876" y="425424"/>
                  </a:lnTo>
                  <a:lnTo>
                    <a:pt x="2102307" y="1360373"/>
                  </a:lnTo>
                  <a:lnTo>
                    <a:pt x="1019048" y="2171827"/>
                  </a:lnTo>
                  <a:lnTo>
                    <a:pt x="169430" y="174640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29742" y="3012948"/>
            <a:ext cx="2064385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4505" marR="5080" indent="-472440">
              <a:lnSpc>
                <a:spcPct val="133000"/>
              </a:lnSpc>
              <a:spcBef>
                <a:spcPts val="100"/>
              </a:spcBef>
            </a:pPr>
            <a:r>
              <a:rPr sz="2000" b="1" dirty="0">
                <a:latin typeface="Century Gothic Bold"/>
                <a:cs typeface="Century Gothic Bold"/>
              </a:rPr>
              <a:t>Model</a:t>
            </a:r>
            <a:r>
              <a:rPr sz="2000" b="1" spc="-45" dirty="0">
                <a:latin typeface="Century Gothic Bold"/>
                <a:cs typeface="Century Gothic Bold"/>
              </a:rPr>
              <a:t> </a:t>
            </a:r>
            <a:r>
              <a:rPr sz="2000" b="1" spc="-10" dirty="0">
                <a:latin typeface="Century Gothic Bold"/>
                <a:cs typeface="Century Gothic Bold"/>
              </a:rPr>
              <a:t>Algorithm (MaxEnt)</a:t>
            </a:r>
            <a:endParaRPr sz="2000">
              <a:latin typeface="Century Gothic Bold"/>
              <a:cs typeface="Century Gothic 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36943" y="3346009"/>
            <a:ext cx="1242060" cy="171450"/>
          </a:xfrm>
          <a:custGeom>
            <a:avLst/>
            <a:gdLst/>
            <a:ahLst/>
            <a:cxnLst/>
            <a:rect l="l" t="t" r="r" b="b"/>
            <a:pathLst>
              <a:path w="1242059" h="171450">
                <a:moveTo>
                  <a:pt x="1186960" y="56692"/>
                </a:moveTo>
                <a:lnTo>
                  <a:pt x="1098410" y="56692"/>
                </a:lnTo>
                <a:lnTo>
                  <a:pt x="1099311" y="113830"/>
                </a:lnTo>
                <a:lnTo>
                  <a:pt x="1070745" y="114283"/>
                </a:lnTo>
                <a:lnTo>
                  <a:pt x="1071651" y="171424"/>
                </a:lnTo>
                <a:lnTo>
                  <a:pt x="1241717" y="82994"/>
                </a:lnTo>
                <a:lnTo>
                  <a:pt x="1186960" y="56692"/>
                </a:lnTo>
                <a:close/>
              </a:path>
              <a:path w="1242059" h="171450">
                <a:moveTo>
                  <a:pt x="1069839" y="57146"/>
                </a:moveTo>
                <a:lnTo>
                  <a:pt x="0" y="74117"/>
                </a:lnTo>
                <a:lnTo>
                  <a:pt x="901" y="131267"/>
                </a:lnTo>
                <a:lnTo>
                  <a:pt x="1070745" y="114283"/>
                </a:lnTo>
                <a:lnTo>
                  <a:pt x="1069839" y="57146"/>
                </a:lnTo>
                <a:close/>
              </a:path>
              <a:path w="1242059" h="171450">
                <a:moveTo>
                  <a:pt x="1098410" y="56692"/>
                </a:moveTo>
                <a:lnTo>
                  <a:pt x="1069839" y="57146"/>
                </a:lnTo>
                <a:lnTo>
                  <a:pt x="1070745" y="114283"/>
                </a:lnTo>
                <a:lnTo>
                  <a:pt x="1099311" y="113830"/>
                </a:lnTo>
                <a:lnTo>
                  <a:pt x="1098410" y="56692"/>
                </a:lnTo>
                <a:close/>
              </a:path>
              <a:path w="1242059" h="171450">
                <a:moveTo>
                  <a:pt x="1068933" y="0"/>
                </a:moveTo>
                <a:lnTo>
                  <a:pt x="1069839" y="57146"/>
                </a:lnTo>
                <a:lnTo>
                  <a:pt x="1098410" y="56692"/>
                </a:lnTo>
                <a:lnTo>
                  <a:pt x="1186960" y="56692"/>
                </a:lnTo>
                <a:lnTo>
                  <a:pt x="1068933" y="0"/>
                </a:lnTo>
                <a:close/>
              </a:path>
            </a:pathLst>
          </a:custGeom>
          <a:solidFill>
            <a:srgbClr val="1E57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00351" y="2058251"/>
            <a:ext cx="3193910" cy="336432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972567" y="1594611"/>
            <a:ext cx="23609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Century Gothic Bold"/>
                <a:cs typeface="Century Gothic Bold"/>
              </a:rPr>
              <a:t>Habitat</a:t>
            </a:r>
            <a:r>
              <a:rPr sz="2200" b="1" spc="-65" dirty="0">
                <a:latin typeface="Century Gothic Bold"/>
                <a:cs typeface="Century Gothic Bold"/>
              </a:rPr>
              <a:t> </a:t>
            </a:r>
            <a:r>
              <a:rPr sz="2200" b="1" spc="-10" dirty="0">
                <a:latin typeface="Century Gothic Bold"/>
                <a:cs typeface="Century Gothic Bold"/>
              </a:rPr>
              <a:t>Suitability</a:t>
            </a:r>
            <a:endParaRPr sz="2200">
              <a:latin typeface="Century Gothic Bold"/>
              <a:cs typeface="Century Gothic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614" y="1166876"/>
            <a:ext cx="5043170" cy="14947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3535">
              <a:lnSpc>
                <a:spcPct val="100600"/>
              </a:lnSpc>
              <a:spcBef>
                <a:spcPts val="80"/>
              </a:spcBef>
              <a:buSzPct val="91666"/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MaxEnt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model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revealed </a:t>
            </a:r>
            <a:r>
              <a:rPr sz="2400" dirty="0">
                <a:latin typeface="Century Gothic"/>
                <a:cs typeface="Century Gothic"/>
              </a:rPr>
              <a:t>relationships</a:t>
            </a:r>
            <a:r>
              <a:rPr sz="2400" spc="-13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between</a:t>
            </a:r>
            <a:r>
              <a:rPr sz="2400" spc="-125" dirty="0">
                <a:latin typeface="Century Gothic"/>
                <a:cs typeface="Century Gothic"/>
              </a:rPr>
              <a:t> </a:t>
            </a:r>
            <a:r>
              <a:rPr sz="2400" spc="-80" dirty="0">
                <a:latin typeface="Century Gothic"/>
                <a:cs typeface="Century Gothic"/>
              </a:rPr>
              <a:t>mosquito </a:t>
            </a:r>
            <a:r>
              <a:rPr sz="2400" dirty="0">
                <a:latin typeface="Century Gothic"/>
                <a:cs typeface="Century Gothic"/>
              </a:rPr>
              <a:t>presence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the </a:t>
            </a:r>
            <a:r>
              <a:rPr sz="2400" dirty="0">
                <a:latin typeface="Century Gothic"/>
                <a:cs typeface="Century Gothic"/>
              </a:rPr>
              <a:t>environmental</a:t>
            </a:r>
            <a:r>
              <a:rPr sz="2400" spc="-10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variables.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9614" y="2995676"/>
            <a:ext cx="463042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91666"/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entury Gothic"/>
                <a:cs typeface="Century Gothic"/>
              </a:rPr>
              <a:t>Mosquito</a:t>
            </a:r>
            <a:r>
              <a:rPr sz="2400" spc="-8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presence</a:t>
            </a:r>
            <a:r>
              <a:rPr sz="2400" spc="-85" dirty="0">
                <a:latin typeface="Century Gothic"/>
                <a:cs typeface="Century Gothic"/>
              </a:rPr>
              <a:t> </a:t>
            </a:r>
            <a:r>
              <a:rPr sz="2400" spc="-70" dirty="0">
                <a:latin typeface="Century Gothic"/>
                <a:cs typeface="Century Gothic"/>
              </a:rPr>
              <a:t>positively </a:t>
            </a:r>
            <a:r>
              <a:rPr sz="2400" dirty="0">
                <a:latin typeface="Century Gothic"/>
                <a:cs typeface="Century Gothic"/>
              </a:rPr>
              <a:t>correlated</a:t>
            </a:r>
            <a:r>
              <a:rPr sz="2400" spc="-7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with:</a:t>
            </a:r>
            <a:endParaRPr sz="24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spc="-20" dirty="0">
                <a:latin typeface="Century Gothic"/>
                <a:cs typeface="Century Gothic"/>
              </a:rPr>
              <a:t>NDVI</a:t>
            </a:r>
            <a:endParaRPr sz="2400">
              <a:latin typeface="Century Gothic"/>
              <a:cs typeface="Century Gothic"/>
            </a:endParaRPr>
          </a:p>
          <a:p>
            <a:pPr marL="812800" marR="134620" indent="-342900">
              <a:lnSpc>
                <a:spcPct val="100800"/>
              </a:lnSpc>
              <a:spcBef>
                <a:spcPts val="5"/>
              </a:spcBef>
              <a:tabLst>
                <a:tab pos="8121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spc="-10" dirty="0">
                <a:latin typeface="Century Gothic"/>
                <a:cs typeface="Century Gothic"/>
              </a:rPr>
              <a:t>Homogenous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land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cover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greenness</a:t>
            </a:r>
            <a:endParaRPr sz="2400">
              <a:latin typeface="Century Gothic"/>
              <a:cs typeface="Century Gothic"/>
            </a:endParaRPr>
          </a:p>
          <a:p>
            <a:pPr marL="469900">
              <a:lnSpc>
                <a:spcPts val="2810"/>
              </a:lnSpc>
              <a:tabLst>
                <a:tab pos="8121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spc="-10" dirty="0">
                <a:latin typeface="Century Gothic"/>
                <a:cs typeface="Century Gothic"/>
              </a:rPr>
              <a:t>Temperature</a:t>
            </a:r>
            <a:endParaRPr sz="24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3245" y="1130283"/>
            <a:ext cx="6678754" cy="37622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Mosquitos</a:t>
            </a:r>
            <a:r>
              <a:rPr spc="-60" dirty="0"/>
              <a:t> </a:t>
            </a:r>
            <a:r>
              <a:rPr dirty="0"/>
              <a:t>in</a:t>
            </a:r>
            <a:r>
              <a:rPr spc="-65" dirty="0"/>
              <a:t> </a:t>
            </a:r>
            <a:r>
              <a:rPr dirty="0"/>
              <a:t>Europe:</a:t>
            </a:r>
            <a:r>
              <a:rPr spc="-55" dirty="0"/>
              <a:t> </a:t>
            </a:r>
            <a:r>
              <a:rPr dirty="0"/>
              <a:t>Habitat</a:t>
            </a:r>
            <a:r>
              <a:rPr spc="-60" dirty="0"/>
              <a:t> </a:t>
            </a:r>
            <a:r>
              <a:rPr spc="-10" dirty="0"/>
              <a:t>Suitability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66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70310" y="4643120"/>
            <a:ext cx="908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4" dirty="0">
                <a:solidFill>
                  <a:srgbClr val="FFFFFF"/>
                </a:solidFill>
                <a:latin typeface="Arial"/>
                <a:cs typeface="Arial"/>
              </a:rPr>
              <a:t>!"#"</a:t>
            </a:r>
            <a:r>
              <a:rPr sz="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145" dirty="0">
                <a:solidFill>
                  <a:srgbClr val="FFFFFF"/>
                </a:solidFill>
                <a:latin typeface="Arial"/>
                <a:cs typeface="Arial"/>
              </a:rPr>
              <a:t>%&amp;'&amp;()*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824728"/>
            <a:ext cx="1033780" cy="1033780"/>
            <a:chOff x="0" y="5824728"/>
            <a:chExt cx="1033780" cy="1033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21424"/>
              <a:ext cx="1033272" cy="365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24728"/>
              <a:ext cx="1033272" cy="99669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832592" y="0"/>
            <a:ext cx="1359535" cy="6821805"/>
            <a:chOff x="10832592" y="0"/>
            <a:chExt cx="1359535" cy="68218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8715" y="0"/>
              <a:ext cx="1033284" cy="1033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2592" y="36576"/>
              <a:ext cx="460248" cy="67848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86744" y="1033272"/>
              <a:ext cx="902207" cy="57881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51336" y="6272784"/>
              <a:ext cx="499872" cy="4998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8728" y="36576"/>
              <a:ext cx="1030224" cy="996696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36576"/>
            <a:ext cx="10838815" cy="6784975"/>
            <a:chOff x="0" y="36576"/>
            <a:chExt cx="10838815" cy="678497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6576"/>
              <a:ext cx="10838688" cy="27157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746248"/>
              <a:ext cx="10838688" cy="31760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272" y="5916167"/>
              <a:ext cx="9805416" cy="9052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7835" y="6587702"/>
              <a:ext cx="145689" cy="958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4998" y="6587702"/>
              <a:ext cx="178729" cy="952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4982" y="6586093"/>
              <a:ext cx="122820" cy="1198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43933" y="6588694"/>
              <a:ext cx="115850" cy="9425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50364" y="6586093"/>
              <a:ext cx="296980" cy="968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79305" y="6589996"/>
              <a:ext cx="92422" cy="912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75970" y="6586093"/>
              <a:ext cx="277787" cy="9685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94709" y="6589996"/>
              <a:ext cx="104068" cy="912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85135" y="6612011"/>
              <a:ext cx="120030" cy="95494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219116" y="6587743"/>
            <a:ext cx="128282" cy="9575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172311" y="6586093"/>
            <a:ext cx="3028315" cy="121920"/>
            <a:chOff x="1172311" y="6586093"/>
            <a:chExt cx="3028315" cy="121920"/>
          </a:xfrm>
        </p:grpSpPr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2311" y="6586093"/>
              <a:ext cx="3028238" cy="1214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2311" y="6589997"/>
              <a:ext cx="71608" cy="912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37248" y="6589997"/>
              <a:ext cx="87870" cy="912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37669" y="6612011"/>
              <a:ext cx="70258" cy="9388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59789" y="6612011"/>
              <a:ext cx="69533" cy="7094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42605" y="6587702"/>
              <a:ext cx="70260" cy="952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69680" y="6589997"/>
              <a:ext cx="58352" cy="912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42364" y="6612011"/>
              <a:ext cx="69533" cy="7094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28033" y="6612011"/>
              <a:ext cx="100893" cy="692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69389" y="6612011"/>
              <a:ext cx="69533" cy="7094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682045" y="6587702"/>
              <a:ext cx="53392" cy="958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62810" y="6612011"/>
              <a:ext cx="70321" cy="9549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69223" y="6612011"/>
              <a:ext cx="70321" cy="9549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2833" y="6612011"/>
              <a:ext cx="70258" cy="7094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009394" y="6612011"/>
              <a:ext cx="70258" cy="7094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99683" y="6612011"/>
              <a:ext cx="100867" cy="69205"/>
            </a:xfrm>
            <a:prstGeom prst="rect">
              <a:avLst/>
            </a:prstGeom>
          </p:spPr>
        </p:pic>
      </p:grp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67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SDM</a:t>
            </a:r>
            <a:r>
              <a:rPr spc="-40" dirty="0"/>
              <a:t> </a:t>
            </a:r>
            <a:r>
              <a:rPr dirty="0"/>
              <a:t>Case</a:t>
            </a:r>
            <a:r>
              <a:rPr spc="-50" dirty="0"/>
              <a:t> </a:t>
            </a:r>
            <a:r>
              <a:rPr dirty="0"/>
              <a:t>Study</a:t>
            </a:r>
            <a:r>
              <a:rPr spc="-40" dirty="0"/>
              <a:t> </a:t>
            </a:r>
            <a:r>
              <a:rPr dirty="0"/>
              <a:t>Example:</a:t>
            </a:r>
            <a:r>
              <a:rPr spc="-40" dirty="0"/>
              <a:t> </a:t>
            </a:r>
            <a:r>
              <a:rPr dirty="0"/>
              <a:t>Red</a:t>
            </a:r>
            <a:r>
              <a:rPr spc="-45" dirty="0"/>
              <a:t> </a:t>
            </a:r>
            <a:r>
              <a:rPr dirty="0"/>
              <a:t>Spruce</a:t>
            </a:r>
            <a:r>
              <a:rPr spc="-45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dirty="0"/>
              <a:t>West</a:t>
            </a:r>
            <a:r>
              <a:rPr spc="-40" dirty="0"/>
              <a:t> </a:t>
            </a:r>
            <a:r>
              <a:rPr spc="-10" dirty="0"/>
              <a:t>Virginia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68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669" y="1001267"/>
            <a:ext cx="8329295" cy="532003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55600" marR="675005" indent="-342900">
              <a:lnSpc>
                <a:spcPct val="79000"/>
              </a:lnSpc>
              <a:spcBef>
                <a:spcPts val="605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dirty="0">
                <a:latin typeface="Century Gothic Bold"/>
                <a:cs typeface="Century Gothic Bold"/>
              </a:rPr>
              <a:t>NASA</a:t>
            </a:r>
            <a:r>
              <a:rPr sz="2000" b="1" spc="-55" dirty="0">
                <a:latin typeface="Century Gothic Bold"/>
                <a:cs typeface="Century Gothic Bold"/>
              </a:rPr>
              <a:t> </a:t>
            </a:r>
            <a:r>
              <a:rPr sz="2000" b="1" dirty="0">
                <a:latin typeface="Century Gothic Bold"/>
                <a:cs typeface="Century Gothic Bold"/>
              </a:rPr>
              <a:t>DEVELOP</a:t>
            </a:r>
            <a:r>
              <a:rPr sz="2000" b="1" spc="-40" dirty="0">
                <a:latin typeface="Century Gothic Bold"/>
                <a:cs typeface="Century Gothic Bold"/>
              </a:rPr>
              <a:t> </a:t>
            </a:r>
            <a:r>
              <a:rPr sz="2000" b="1" dirty="0">
                <a:latin typeface="Century Gothic Bold"/>
                <a:cs typeface="Century Gothic Bold"/>
              </a:rPr>
              <a:t>Project:</a:t>
            </a:r>
            <a:r>
              <a:rPr sz="2000" b="1" spc="-45" dirty="0">
                <a:latin typeface="Century Gothic Bold"/>
                <a:cs typeface="Century Gothic Bold"/>
              </a:rPr>
              <a:t>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Forecasting</a:t>
            </a:r>
            <a:r>
              <a:rPr sz="2000" spc="-4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Red</a:t>
            </a:r>
            <a:r>
              <a:rPr sz="2000" spc="-4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Spruce</a:t>
            </a:r>
            <a:r>
              <a:rPr sz="2000" spc="-5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entury Gothic"/>
                <a:cs typeface="Century Gothic"/>
              </a:rPr>
              <a:t>Restoration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Using</a:t>
            </a:r>
            <a:r>
              <a:rPr sz="20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NASA</a:t>
            </a:r>
            <a:r>
              <a:rPr sz="2000" spc="-4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Earth</a:t>
            </a:r>
            <a:r>
              <a:rPr sz="20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Observations</a:t>
            </a:r>
            <a:r>
              <a:rPr sz="2000" spc="-4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2000" spc="-4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Support</a:t>
            </a:r>
            <a:r>
              <a:rPr sz="2000" spc="-4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the</a:t>
            </a:r>
            <a:r>
              <a:rPr sz="20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entury Gothic"/>
                <a:cs typeface="Century Gothic"/>
              </a:rPr>
              <a:t>USFS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Monongahela</a:t>
            </a:r>
            <a:r>
              <a:rPr sz="2000" spc="-8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404040"/>
                </a:solidFill>
                <a:latin typeface="Century Gothic"/>
                <a:cs typeface="Century Gothic"/>
              </a:rPr>
              <a:t>National</a:t>
            </a:r>
            <a:r>
              <a:rPr sz="2000" spc="-7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entury Gothic"/>
                <a:cs typeface="Century Gothic"/>
              </a:rPr>
              <a:t>Forest</a:t>
            </a:r>
            <a:endParaRPr sz="2000">
              <a:latin typeface="Century Gothic"/>
              <a:cs typeface="Century Gothic"/>
            </a:endParaRPr>
          </a:p>
          <a:p>
            <a:pPr marL="812165" marR="5080" lvl="1" indent="-342900">
              <a:lnSpc>
                <a:spcPts val="1989"/>
              </a:lnSpc>
              <a:spcBef>
                <a:spcPts val="114"/>
              </a:spcBef>
              <a:buClr>
                <a:srgbClr val="000000"/>
              </a:buClr>
              <a:buFont typeface="Arial"/>
              <a:buChar char="•"/>
              <a:tabLst>
                <a:tab pos="812165" algn="l"/>
              </a:tabLst>
            </a:pPr>
            <a:r>
              <a:rPr sz="20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https://develop.larc.nasa.gov/2019/summer/MonongahelaN</a:t>
            </a:r>
            <a:r>
              <a:rPr sz="2000" spc="-25" dirty="0">
                <a:solidFill>
                  <a:srgbClr val="136C9A"/>
                </a:solidFill>
                <a:latin typeface="Century Gothic"/>
                <a:cs typeface="Century Gothic"/>
                <a:hlinkClick r:id="rId2"/>
              </a:rPr>
              <a:t> </a:t>
            </a:r>
            <a:r>
              <a:rPr sz="20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ationalForestEco.html</a:t>
            </a:r>
            <a:endParaRPr sz="2000">
              <a:latin typeface="Century Gothic"/>
              <a:cs typeface="Century Gothic"/>
            </a:endParaRPr>
          </a:p>
          <a:p>
            <a:pPr marL="354965" indent="-342265">
              <a:lnSpc>
                <a:spcPts val="2245"/>
              </a:lnSpc>
              <a:spcBef>
                <a:spcPts val="1805"/>
              </a:spcBef>
              <a:buFont typeface="Arial"/>
              <a:buChar char="•"/>
              <a:tabLst>
                <a:tab pos="354965" algn="l"/>
              </a:tabLst>
            </a:pPr>
            <a:r>
              <a:rPr sz="2000" b="1" dirty="0">
                <a:latin typeface="Century Gothic Bold"/>
                <a:cs typeface="Century Gothic Bold"/>
              </a:rPr>
              <a:t>Community</a:t>
            </a:r>
            <a:r>
              <a:rPr sz="2000" b="1" spc="-60" dirty="0">
                <a:latin typeface="Century Gothic Bold"/>
                <a:cs typeface="Century Gothic Bold"/>
              </a:rPr>
              <a:t> </a:t>
            </a:r>
            <a:r>
              <a:rPr sz="2000" b="1" spc="-10" dirty="0">
                <a:latin typeface="Century Gothic Bold"/>
                <a:cs typeface="Century Gothic Bold"/>
              </a:rPr>
              <a:t>Concerns:</a:t>
            </a:r>
            <a:endParaRPr sz="2000">
              <a:latin typeface="Century Gothic Bold"/>
              <a:cs typeface="Century Gothic Bold"/>
            </a:endParaRPr>
          </a:p>
          <a:p>
            <a:pPr marL="812165" marR="864869" lvl="1" indent="-342900">
              <a:lnSpc>
                <a:spcPts val="1920"/>
              </a:lnSpc>
              <a:spcBef>
                <a:spcPts val="310"/>
              </a:spcBef>
              <a:buFont typeface="Arial"/>
              <a:buChar char="•"/>
              <a:tabLst>
                <a:tab pos="812165" algn="l"/>
              </a:tabLst>
            </a:pPr>
            <a:r>
              <a:rPr sz="2000" dirty="0">
                <a:latin typeface="Century Gothic"/>
                <a:cs typeface="Century Gothic"/>
              </a:rPr>
              <a:t>Red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Spruce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declines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due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coal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mining,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logging,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and </a:t>
            </a:r>
            <a:r>
              <a:rPr sz="2000" spc="-10" dirty="0">
                <a:latin typeface="Century Gothic"/>
                <a:cs typeface="Century Gothic"/>
              </a:rPr>
              <a:t>wildfires</a:t>
            </a:r>
            <a:endParaRPr sz="2000">
              <a:latin typeface="Century Gothic"/>
              <a:cs typeface="Century Gothic"/>
            </a:endParaRPr>
          </a:p>
          <a:p>
            <a:pPr marL="812165" lvl="1" indent="-342265">
              <a:lnSpc>
                <a:spcPts val="2055"/>
              </a:lnSpc>
              <a:buFont typeface="Arial"/>
              <a:buChar char="•"/>
              <a:tabLst>
                <a:tab pos="812165" algn="l"/>
              </a:tabLst>
            </a:pPr>
            <a:r>
              <a:rPr sz="2000" dirty="0">
                <a:latin typeface="Century Gothic"/>
                <a:cs typeface="Century Gothic"/>
              </a:rPr>
              <a:t>Red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Spruce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restoration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critical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for:</a:t>
            </a:r>
            <a:endParaRPr sz="2000">
              <a:latin typeface="Century Gothic"/>
              <a:cs typeface="Century Gothic"/>
            </a:endParaRPr>
          </a:p>
          <a:p>
            <a:pPr marL="1269365" lvl="2" indent="-342265">
              <a:lnSpc>
                <a:spcPts val="2100"/>
              </a:lnSpc>
              <a:buFont typeface="Arial"/>
              <a:buChar char="•"/>
              <a:tabLst>
                <a:tab pos="1269365" algn="l"/>
              </a:tabLst>
            </a:pPr>
            <a:r>
              <a:rPr sz="2000" spc="-10" dirty="0">
                <a:latin typeface="Century Gothic"/>
                <a:cs typeface="Century Gothic"/>
              </a:rPr>
              <a:t>Biodiversity</a:t>
            </a:r>
            <a:endParaRPr sz="2000">
              <a:latin typeface="Century Gothic"/>
              <a:cs typeface="Century Gothic"/>
            </a:endParaRPr>
          </a:p>
          <a:p>
            <a:pPr marL="1269365" lvl="2" indent="-342265">
              <a:lnSpc>
                <a:spcPts val="2100"/>
              </a:lnSpc>
              <a:buFont typeface="Arial"/>
              <a:buChar char="•"/>
              <a:tabLst>
                <a:tab pos="1269365" algn="l"/>
              </a:tabLst>
            </a:pPr>
            <a:r>
              <a:rPr sz="2000" dirty="0">
                <a:latin typeface="Century Gothic"/>
                <a:cs typeface="Century Gothic"/>
              </a:rPr>
              <a:t>Water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Quality</a:t>
            </a:r>
            <a:endParaRPr sz="2000">
              <a:latin typeface="Century Gothic"/>
              <a:cs typeface="Century Gothic"/>
            </a:endParaRPr>
          </a:p>
          <a:p>
            <a:pPr marL="1269365" lvl="2" indent="-342265">
              <a:lnSpc>
                <a:spcPts val="2100"/>
              </a:lnSpc>
              <a:buFont typeface="Arial"/>
              <a:buChar char="•"/>
              <a:tabLst>
                <a:tab pos="1269365" algn="l"/>
              </a:tabLst>
            </a:pPr>
            <a:r>
              <a:rPr sz="2000" dirty="0">
                <a:latin typeface="Century Gothic"/>
                <a:cs typeface="Century Gothic"/>
              </a:rPr>
              <a:t>Flood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Mgmt.</a:t>
            </a:r>
            <a:endParaRPr sz="2000">
              <a:latin typeface="Century Gothic"/>
              <a:cs typeface="Century Gothic"/>
            </a:endParaRPr>
          </a:p>
          <a:p>
            <a:pPr marL="1269365" lvl="2" indent="-342265">
              <a:lnSpc>
                <a:spcPts val="2245"/>
              </a:lnSpc>
              <a:buFont typeface="Arial"/>
              <a:buChar char="•"/>
              <a:tabLst>
                <a:tab pos="1269365" algn="l"/>
              </a:tabLst>
            </a:pPr>
            <a:r>
              <a:rPr sz="2000" dirty="0">
                <a:latin typeface="Century Gothic"/>
                <a:cs typeface="Century Gothic"/>
              </a:rPr>
              <a:t>Carbon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Stocks</a:t>
            </a:r>
            <a:endParaRPr sz="2000">
              <a:latin typeface="Century Gothic"/>
              <a:cs typeface="Century Gothic"/>
            </a:endParaRPr>
          </a:p>
          <a:p>
            <a:pPr marL="354965" indent="-342265">
              <a:lnSpc>
                <a:spcPts val="2255"/>
              </a:lnSpc>
              <a:spcBef>
                <a:spcPts val="1895"/>
              </a:spcBef>
              <a:buFont typeface="Arial"/>
              <a:buChar char="•"/>
              <a:tabLst>
                <a:tab pos="354965" algn="l"/>
              </a:tabLst>
            </a:pPr>
            <a:r>
              <a:rPr sz="2000" b="1" dirty="0">
                <a:latin typeface="Century Gothic Bold"/>
                <a:cs typeface="Century Gothic Bold"/>
              </a:rPr>
              <a:t>Project</a:t>
            </a:r>
            <a:r>
              <a:rPr sz="2000" b="1" spc="-60" dirty="0">
                <a:latin typeface="Century Gothic Bold"/>
                <a:cs typeface="Century Gothic Bold"/>
              </a:rPr>
              <a:t> </a:t>
            </a:r>
            <a:r>
              <a:rPr sz="2000" b="1" spc="-10" dirty="0">
                <a:latin typeface="Century Gothic Bold"/>
                <a:cs typeface="Century Gothic Bold"/>
              </a:rPr>
              <a:t>Goals:</a:t>
            </a:r>
            <a:endParaRPr sz="2000">
              <a:latin typeface="Century Gothic Bold"/>
              <a:cs typeface="Century Gothic Bold"/>
            </a:endParaRPr>
          </a:p>
          <a:p>
            <a:pPr marL="812165" lvl="1" indent="-342265">
              <a:lnSpc>
                <a:spcPts val="2100"/>
              </a:lnSpc>
              <a:buFont typeface="Arial"/>
              <a:buChar char="•"/>
              <a:tabLst>
                <a:tab pos="812165" algn="l"/>
              </a:tabLst>
            </a:pPr>
            <a:r>
              <a:rPr sz="2000" b="1" dirty="0">
                <a:latin typeface="Century Gothic Bold"/>
                <a:cs typeface="Century Gothic Bold"/>
              </a:rPr>
              <a:t>Identify</a:t>
            </a:r>
            <a:r>
              <a:rPr sz="2000" b="1" spc="-65" dirty="0">
                <a:latin typeface="Century Gothic Bold"/>
                <a:cs typeface="Century Gothic Bold"/>
              </a:rPr>
              <a:t> </a:t>
            </a:r>
            <a:r>
              <a:rPr sz="2000" dirty="0">
                <a:latin typeface="Century Gothic"/>
                <a:cs typeface="Century Gothic"/>
              </a:rPr>
              <a:t>historical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extent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red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spruce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from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1989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2018</a:t>
            </a:r>
            <a:endParaRPr sz="2000">
              <a:latin typeface="Century Gothic"/>
              <a:cs typeface="Century Gothic"/>
            </a:endParaRPr>
          </a:p>
          <a:p>
            <a:pPr marL="812165" marR="245745" lvl="1" indent="-342900">
              <a:lnSpc>
                <a:spcPct val="80000"/>
              </a:lnSpc>
              <a:spcBef>
                <a:spcPts val="325"/>
              </a:spcBef>
              <a:buFont typeface="Arial"/>
              <a:buChar char="•"/>
              <a:tabLst>
                <a:tab pos="812165" algn="l"/>
              </a:tabLst>
            </a:pPr>
            <a:r>
              <a:rPr sz="2000" b="1" dirty="0">
                <a:latin typeface="Century Gothic Bold"/>
                <a:cs typeface="Century Gothic Bold"/>
              </a:rPr>
              <a:t>Create</a:t>
            </a:r>
            <a:r>
              <a:rPr sz="2000" b="1" spc="-50" dirty="0">
                <a:latin typeface="Century Gothic Bold"/>
                <a:cs typeface="Century Gothic Bold"/>
              </a:rPr>
              <a:t> </a:t>
            </a:r>
            <a:r>
              <a:rPr sz="2000" dirty="0">
                <a:latin typeface="Century Gothic"/>
                <a:cs typeface="Century Gothic"/>
              </a:rPr>
              <a:t>maps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red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spruce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locations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suitable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locations </a:t>
            </a:r>
            <a:r>
              <a:rPr sz="2000" dirty="0">
                <a:latin typeface="Century Gothic"/>
                <a:cs typeface="Century Gothic"/>
              </a:rPr>
              <a:t>in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Monongahela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Forest,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West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Virginia</a:t>
            </a:r>
            <a:endParaRPr sz="2000">
              <a:latin typeface="Century Gothic"/>
              <a:cs typeface="Century Gothic"/>
            </a:endParaRPr>
          </a:p>
          <a:p>
            <a:pPr marL="812165" lvl="1" indent="-342900">
              <a:lnSpc>
                <a:spcPts val="2185"/>
              </a:lnSpc>
              <a:buFont typeface="Arial"/>
              <a:buChar char="•"/>
              <a:tabLst>
                <a:tab pos="812165" algn="l"/>
              </a:tabLst>
            </a:pPr>
            <a:r>
              <a:rPr sz="2000" b="1" dirty="0">
                <a:latin typeface="Century Gothic Bold"/>
                <a:cs typeface="Century Gothic Bold"/>
              </a:rPr>
              <a:t>Forecast</a:t>
            </a:r>
            <a:r>
              <a:rPr sz="2000" b="1" spc="-35" dirty="0">
                <a:latin typeface="Century Gothic Bold"/>
                <a:cs typeface="Century Gothic Bold"/>
              </a:rPr>
              <a:t> </a:t>
            </a:r>
            <a:r>
              <a:rPr sz="2000" dirty="0">
                <a:latin typeface="Century Gothic"/>
                <a:cs typeface="Century Gothic"/>
              </a:rPr>
              <a:t>site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suitability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forest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cover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2040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2959" y="1635810"/>
            <a:ext cx="3093453" cy="40451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92206" y="5713476"/>
            <a:ext cx="1647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04040"/>
                </a:solidFill>
                <a:latin typeface="Century Gothic"/>
                <a:cs typeface="Century Gothic"/>
              </a:rPr>
              <a:t>Image</a:t>
            </a:r>
            <a:r>
              <a:rPr sz="14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404040"/>
                </a:solidFill>
                <a:latin typeface="Century Gothic"/>
                <a:cs typeface="Century Gothic"/>
              </a:rPr>
              <a:t>Credit:</a:t>
            </a:r>
            <a:r>
              <a:rPr sz="14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400" spc="-100" dirty="0">
                <a:solidFill>
                  <a:srgbClr val="404040"/>
                </a:solidFill>
                <a:latin typeface="Century Gothic"/>
                <a:cs typeface="Century Gothic"/>
              </a:rPr>
              <a:t>USFS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3936" y="0"/>
            <a:ext cx="4418330" cy="6772909"/>
            <a:chOff x="7773936" y="0"/>
            <a:chExt cx="4418330" cy="67729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1335" y="6272784"/>
              <a:ext cx="499872" cy="4998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8715" y="0"/>
              <a:ext cx="1033284" cy="1033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3936" y="1002919"/>
              <a:ext cx="4029075" cy="526733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</a:t>
            </a:r>
            <a:r>
              <a:rPr spc="-35" dirty="0"/>
              <a:t> </a:t>
            </a:r>
            <a:r>
              <a:rPr dirty="0"/>
              <a:t>Spruce</a:t>
            </a:r>
            <a:r>
              <a:rPr spc="-45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dirty="0"/>
              <a:t>West</a:t>
            </a:r>
            <a:r>
              <a:rPr spc="-40" dirty="0"/>
              <a:t> </a:t>
            </a:r>
            <a:r>
              <a:rPr dirty="0"/>
              <a:t>Virginia:</a:t>
            </a:r>
            <a:r>
              <a:rPr spc="-35" dirty="0"/>
              <a:t> </a:t>
            </a:r>
            <a:r>
              <a:rPr dirty="0"/>
              <a:t>Land</a:t>
            </a:r>
            <a:r>
              <a:rPr spc="-35" dirty="0"/>
              <a:t> </a:t>
            </a:r>
            <a:r>
              <a:rPr dirty="0"/>
              <a:t>Cover</a:t>
            </a:r>
            <a:r>
              <a:rPr spc="-35" dirty="0"/>
              <a:t> </a:t>
            </a:r>
            <a:r>
              <a:rPr spc="-10" dirty="0"/>
              <a:t>Mapping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69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31647" y="1252727"/>
            <a:ext cx="5099685" cy="4837430"/>
            <a:chOff x="231647" y="1252727"/>
            <a:chExt cx="5099685" cy="48374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647" y="1252727"/>
              <a:ext cx="3368040" cy="4206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647" y="1667255"/>
              <a:ext cx="341376" cy="29535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957" y="1332821"/>
              <a:ext cx="3630106" cy="35927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023" y="1557527"/>
              <a:ext cx="2999879" cy="4358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023" y="1987308"/>
              <a:ext cx="79501" cy="26074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530" y="1638176"/>
              <a:ext cx="3642101" cy="3564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592" y="1834895"/>
              <a:ext cx="2987890" cy="4389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592" y="2267711"/>
              <a:ext cx="79527" cy="26324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6132" y="1914611"/>
              <a:ext cx="3639019" cy="35809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0159" y="2130552"/>
              <a:ext cx="2987903" cy="4358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0159" y="2560319"/>
              <a:ext cx="78346" cy="26162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8506" y="2208817"/>
              <a:ext cx="3643261" cy="35854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3728" y="2426208"/>
              <a:ext cx="2986709" cy="4358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33728" y="2855988"/>
              <a:ext cx="79489" cy="26147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13204" y="2506899"/>
              <a:ext cx="3261944" cy="326194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10327" y="2721863"/>
              <a:ext cx="420624" cy="336804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62912" y="5794248"/>
              <a:ext cx="2953512" cy="2956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62912" y="2721863"/>
              <a:ext cx="3038855" cy="30723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62912" y="2721863"/>
              <a:ext cx="2587752" cy="26182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4568" y="2721863"/>
              <a:ext cx="430580" cy="30469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62912" y="5333999"/>
              <a:ext cx="2587752" cy="4348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42368" y="2802106"/>
              <a:ext cx="3261945" cy="326194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834031" y="1275663"/>
            <a:ext cx="4731385" cy="1796414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5"/>
              </a:spcBef>
            </a:pPr>
            <a:r>
              <a:rPr sz="1400" spc="-20" dirty="0">
                <a:solidFill>
                  <a:srgbClr val="404040"/>
                </a:solidFill>
                <a:latin typeface="Century Gothic"/>
                <a:cs typeface="Century Gothic"/>
              </a:rPr>
              <a:t>NDVI</a:t>
            </a:r>
            <a:endParaRPr sz="1400">
              <a:latin typeface="Century Gothic"/>
              <a:cs typeface="Century Gothic"/>
            </a:endParaRPr>
          </a:p>
          <a:p>
            <a:pPr marL="346710">
              <a:lnSpc>
                <a:spcPct val="100000"/>
              </a:lnSpc>
              <a:spcBef>
                <a:spcPts val="409"/>
              </a:spcBef>
            </a:pPr>
            <a:r>
              <a:rPr sz="1400" spc="-20" dirty="0">
                <a:solidFill>
                  <a:srgbClr val="404040"/>
                </a:solidFill>
                <a:latin typeface="Century Gothic"/>
                <a:cs typeface="Century Gothic"/>
              </a:rPr>
              <a:t>NDMI</a:t>
            </a:r>
            <a:endParaRPr sz="1400">
              <a:latin typeface="Century Gothic"/>
              <a:cs typeface="Century Gothic"/>
            </a:endParaRPr>
          </a:p>
          <a:p>
            <a:pPr marL="669925">
              <a:lnSpc>
                <a:spcPct val="100000"/>
              </a:lnSpc>
              <a:spcBef>
                <a:spcPts val="840"/>
              </a:spcBef>
            </a:pPr>
            <a:r>
              <a:rPr sz="1400" spc="-10" dirty="0">
                <a:solidFill>
                  <a:srgbClr val="404040"/>
                </a:solidFill>
                <a:latin typeface="Century Gothic"/>
                <a:cs typeface="Century Gothic"/>
              </a:rPr>
              <a:t>Slope</a:t>
            </a:r>
            <a:endParaRPr sz="1400">
              <a:latin typeface="Century Gothic"/>
              <a:cs typeface="Century Gothic"/>
            </a:endParaRPr>
          </a:p>
          <a:p>
            <a:pPr marL="1038860">
              <a:lnSpc>
                <a:spcPct val="100000"/>
              </a:lnSpc>
              <a:spcBef>
                <a:spcPts val="600"/>
              </a:spcBef>
            </a:pPr>
            <a:r>
              <a:rPr sz="1400" spc="-10" dirty="0">
                <a:solidFill>
                  <a:srgbClr val="404040"/>
                </a:solidFill>
                <a:latin typeface="Century Gothic"/>
                <a:cs typeface="Century Gothic"/>
              </a:rPr>
              <a:t>Aspect</a:t>
            </a:r>
            <a:endParaRPr sz="1400">
              <a:latin typeface="Century Gothic"/>
              <a:cs typeface="Century Gothic"/>
            </a:endParaRPr>
          </a:p>
          <a:p>
            <a:pPr marL="1379220">
              <a:lnSpc>
                <a:spcPct val="100000"/>
              </a:lnSpc>
              <a:spcBef>
                <a:spcPts val="600"/>
              </a:spcBef>
            </a:pPr>
            <a:r>
              <a:rPr sz="1400" spc="-10" dirty="0">
                <a:solidFill>
                  <a:srgbClr val="404040"/>
                </a:solidFill>
                <a:latin typeface="Century Gothic"/>
                <a:cs typeface="Century Gothic"/>
              </a:rPr>
              <a:t>Elevation</a:t>
            </a:r>
            <a:endParaRPr sz="1400">
              <a:latin typeface="Century Gothic"/>
              <a:cs typeface="Century Gothic"/>
            </a:endParaRPr>
          </a:p>
          <a:p>
            <a:pPr marL="1704339">
              <a:lnSpc>
                <a:spcPct val="100000"/>
              </a:lnSpc>
              <a:spcBef>
                <a:spcPts val="1005"/>
              </a:spcBef>
            </a:pPr>
            <a:r>
              <a:rPr sz="1400" dirty="0">
                <a:solidFill>
                  <a:srgbClr val="404040"/>
                </a:solidFill>
                <a:latin typeface="Century Gothic"/>
                <a:cs typeface="Century Gothic"/>
              </a:rPr>
              <a:t>Multispectral</a:t>
            </a:r>
            <a:r>
              <a:rPr sz="14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404040"/>
                </a:solidFill>
                <a:latin typeface="Century Gothic"/>
                <a:cs typeface="Century Gothic"/>
              </a:rPr>
              <a:t>Bands</a:t>
            </a:r>
            <a:r>
              <a:rPr sz="14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404040"/>
                </a:solidFill>
                <a:latin typeface="Century Gothic"/>
                <a:cs typeface="Century Gothic"/>
              </a:rPr>
              <a:t>(Blue</a:t>
            </a:r>
            <a:r>
              <a:rPr sz="14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4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400" spc="185" dirty="0">
                <a:solidFill>
                  <a:srgbClr val="404040"/>
                </a:solidFill>
                <a:latin typeface="Cambria Math"/>
                <a:cs typeface="Cambria Math"/>
              </a:rPr>
              <a:t>!"#$</a:t>
            </a:r>
            <a:r>
              <a:rPr sz="1500" spc="277" baseline="-16666" dirty="0">
                <a:solidFill>
                  <a:srgbClr val="404040"/>
                </a:solidFill>
                <a:latin typeface="Cambria Math"/>
                <a:cs typeface="Cambria Math"/>
              </a:rPr>
              <a:t>!</a:t>
            </a:r>
            <a:r>
              <a:rPr sz="1400" spc="185" dirty="0">
                <a:solidFill>
                  <a:srgbClr val="404040"/>
                </a:solidFill>
                <a:latin typeface="Century Gothic"/>
                <a:cs typeface="Century Gothic"/>
              </a:rPr>
              <a:t>)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43829" y="3494582"/>
            <a:ext cx="2012950" cy="1811655"/>
          </a:xfrm>
          <a:custGeom>
            <a:avLst/>
            <a:gdLst/>
            <a:ahLst/>
            <a:cxnLst/>
            <a:rect l="l" t="t" r="r" b="b"/>
            <a:pathLst>
              <a:path w="2012950" h="1811654">
                <a:moveTo>
                  <a:pt x="56603" y="452805"/>
                </a:moveTo>
                <a:lnTo>
                  <a:pt x="0" y="452805"/>
                </a:lnTo>
                <a:lnTo>
                  <a:pt x="0" y="1358417"/>
                </a:lnTo>
                <a:lnTo>
                  <a:pt x="56603" y="1358417"/>
                </a:lnTo>
                <a:lnTo>
                  <a:pt x="56603" y="452805"/>
                </a:lnTo>
                <a:close/>
              </a:path>
              <a:path w="2012950" h="1811654">
                <a:moveTo>
                  <a:pt x="226402" y="452805"/>
                </a:moveTo>
                <a:lnTo>
                  <a:pt x="113195" y="452805"/>
                </a:lnTo>
                <a:lnTo>
                  <a:pt x="113195" y="1358417"/>
                </a:lnTo>
                <a:lnTo>
                  <a:pt x="226402" y="1358417"/>
                </a:lnTo>
                <a:lnTo>
                  <a:pt x="226402" y="452805"/>
                </a:lnTo>
                <a:close/>
              </a:path>
              <a:path w="2012950" h="1811654">
                <a:moveTo>
                  <a:pt x="1106970" y="0"/>
                </a:moveTo>
                <a:lnTo>
                  <a:pt x="1106970" y="452805"/>
                </a:lnTo>
                <a:lnTo>
                  <a:pt x="282994" y="452805"/>
                </a:lnTo>
                <a:lnTo>
                  <a:pt x="282994" y="1358417"/>
                </a:lnTo>
                <a:lnTo>
                  <a:pt x="1106970" y="1358417"/>
                </a:lnTo>
                <a:lnTo>
                  <a:pt x="1106970" y="1811223"/>
                </a:lnTo>
                <a:lnTo>
                  <a:pt x="2012581" y="905611"/>
                </a:lnTo>
                <a:lnTo>
                  <a:pt x="1106970" y="0"/>
                </a:lnTo>
                <a:close/>
              </a:path>
            </a:pathLst>
          </a:custGeom>
          <a:solidFill>
            <a:srgbClr val="2E8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058022" y="4131564"/>
            <a:ext cx="815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FFFFFF"/>
                </a:solidFill>
                <a:latin typeface="Century Gothic Bold"/>
                <a:cs typeface="Century Gothic Bold"/>
              </a:rPr>
              <a:t>CTA</a:t>
            </a:r>
            <a:endParaRPr sz="3200">
              <a:latin typeface="Century Gothic Bold"/>
              <a:cs typeface="Century Gothic Bold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375112" y="4719561"/>
            <a:ext cx="389115" cy="1326906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0784349" y="4710683"/>
            <a:ext cx="1002030" cy="13055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20"/>
              </a:spcBef>
            </a:pPr>
            <a:r>
              <a:rPr sz="1400" dirty="0">
                <a:solidFill>
                  <a:srgbClr val="404040"/>
                </a:solidFill>
                <a:latin typeface="Century Gothic"/>
                <a:cs typeface="Century Gothic"/>
              </a:rPr>
              <a:t>Red</a:t>
            </a:r>
            <a:r>
              <a:rPr sz="14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404040"/>
                </a:solidFill>
                <a:latin typeface="Century Gothic"/>
                <a:cs typeface="Century Gothic"/>
              </a:rPr>
              <a:t>spruce Deciduous Grass</a:t>
            </a:r>
            <a:endParaRPr sz="1400">
              <a:latin typeface="Century Gothic"/>
              <a:cs typeface="Century Gothic"/>
            </a:endParaRPr>
          </a:p>
          <a:p>
            <a:pPr marL="12700" marR="457834">
              <a:lnSpc>
                <a:spcPct val="100699"/>
              </a:lnSpc>
              <a:spcBef>
                <a:spcPts val="15"/>
              </a:spcBef>
            </a:pPr>
            <a:r>
              <a:rPr sz="1400" spc="-20" dirty="0">
                <a:solidFill>
                  <a:srgbClr val="404040"/>
                </a:solidFill>
                <a:latin typeface="Century Gothic"/>
                <a:cs typeface="Century Gothic"/>
              </a:rPr>
              <a:t>Soil </a:t>
            </a:r>
            <a:r>
              <a:rPr sz="1400" spc="-25" dirty="0">
                <a:solidFill>
                  <a:srgbClr val="404040"/>
                </a:solidFill>
                <a:latin typeface="Century Gothic"/>
                <a:cs typeface="Century Gothic"/>
              </a:rPr>
              <a:t>Water </a:t>
            </a:r>
            <a:r>
              <a:rPr sz="1400" spc="-110" dirty="0">
                <a:solidFill>
                  <a:srgbClr val="404040"/>
                </a:solidFill>
                <a:latin typeface="Century Gothic"/>
                <a:cs typeface="Century Gothic"/>
              </a:rPr>
              <a:t>Urban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10612" y="6553472"/>
            <a:ext cx="139700" cy="15621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000" spc="-25" dirty="0">
                <a:latin typeface="Century Gothic"/>
                <a:cs typeface="Century Gothic"/>
              </a:rPr>
              <a:t>70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1335" y="6272784"/>
              <a:ext cx="499872" cy="4998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24728"/>
              <a:ext cx="1033272" cy="10332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8715" y="0"/>
              <a:ext cx="1033272" cy="10332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8267" y="1380388"/>
              <a:ext cx="5433695" cy="4712970"/>
            </a:xfrm>
            <a:custGeom>
              <a:avLst/>
              <a:gdLst/>
              <a:ahLst/>
              <a:cxnLst/>
              <a:rect l="l" t="t" r="r" b="b"/>
              <a:pathLst>
                <a:path w="5433695" h="4712970">
                  <a:moveTo>
                    <a:pt x="5433644" y="0"/>
                  </a:moveTo>
                  <a:lnTo>
                    <a:pt x="0" y="0"/>
                  </a:lnTo>
                  <a:lnTo>
                    <a:pt x="0" y="4712677"/>
                  </a:lnTo>
                  <a:lnTo>
                    <a:pt x="5433644" y="4712677"/>
                  </a:lnTo>
                  <a:lnTo>
                    <a:pt x="54336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8413" y="1066767"/>
              <a:ext cx="4518083" cy="57912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9503" y="1210144"/>
              <a:ext cx="230022" cy="57119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48434" y="6541516"/>
            <a:ext cx="30740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entury Gothic"/>
                <a:cs typeface="Century Gothic"/>
              </a:rPr>
              <a:t>NASA’s</a:t>
            </a:r>
            <a:r>
              <a:rPr sz="1000" spc="-4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Applied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Remote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Sensing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Training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spc="-65" dirty="0">
                <a:latin typeface="Century Gothic"/>
                <a:cs typeface="Century Gothic"/>
              </a:rPr>
              <a:t>Program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</a:t>
            </a:r>
            <a:r>
              <a:rPr spc="-35" dirty="0"/>
              <a:t> </a:t>
            </a:r>
            <a:r>
              <a:rPr dirty="0"/>
              <a:t>Spruce</a:t>
            </a:r>
            <a:r>
              <a:rPr spc="-45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West</a:t>
            </a:r>
            <a:r>
              <a:rPr spc="-40" dirty="0"/>
              <a:t> </a:t>
            </a:r>
            <a:r>
              <a:rPr dirty="0"/>
              <a:t>Virginia:</a:t>
            </a:r>
            <a:r>
              <a:rPr spc="-30" dirty="0"/>
              <a:t> </a:t>
            </a:r>
            <a:r>
              <a:rPr dirty="0"/>
              <a:t>Time</a:t>
            </a:r>
            <a:r>
              <a:rPr spc="-45" dirty="0"/>
              <a:t> </a:t>
            </a:r>
            <a:r>
              <a:rPr dirty="0"/>
              <a:t>Series</a:t>
            </a:r>
            <a:r>
              <a:rPr spc="-30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06350" y="1255267"/>
            <a:ext cx="184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entury Gothic"/>
                <a:cs typeface="Century Gothic"/>
              </a:rPr>
              <a:t>2018</a:t>
            </a:r>
            <a:r>
              <a:rPr sz="24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24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400" spc="-550" dirty="0">
                <a:solidFill>
                  <a:srgbClr val="404040"/>
                </a:solidFill>
                <a:latin typeface="Century Gothic"/>
                <a:cs typeface="Century Gothic"/>
              </a:rPr>
              <a:t>2040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1254" y="5484876"/>
            <a:ext cx="596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650" dirty="0">
                <a:solidFill>
                  <a:srgbClr val="404040"/>
                </a:solidFill>
                <a:latin typeface="Century Gothic Bold"/>
                <a:cs typeface="Century Gothic Bold"/>
              </a:rPr>
              <a:t>1989</a:t>
            </a:r>
            <a:endParaRPr sz="2000">
              <a:latin typeface="Century Gothic Bold"/>
              <a:cs typeface="Century Gothic 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73202" y="5484876"/>
            <a:ext cx="596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650" dirty="0">
                <a:solidFill>
                  <a:srgbClr val="404040"/>
                </a:solidFill>
                <a:latin typeface="Century Gothic Bold"/>
                <a:cs typeface="Century Gothic Bold"/>
              </a:rPr>
              <a:t>2018</a:t>
            </a:r>
            <a:endParaRPr sz="2000">
              <a:latin typeface="Century Gothic Bold"/>
              <a:cs typeface="Century Gothic 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34431" y="2831122"/>
            <a:ext cx="2411095" cy="1811655"/>
          </a:xfrm>
          <a:custGeom>
            <a:avLst/>
            <a:gdLst/>
            <a:ahLst/>
            <a:cxnLst/>
            <a:rect l="l" t="t" r="r" b="b"/>
            <a:pathLst>
              <a:path w="2411095" h="1811654">
                <a:moveTo>
                  <a:pt x="56603" y="452805"/>
                </a:moveTo>
                <a:lnTo>
                  <a:pt x="0" y="452805"/>
                </a:lnTo>
                <a:lnTo>
                  <a:pt x="0" y="1358417"/>
                </a:lnTo>
                <a:lnTo>
                  <a:pt x="56603" y="1358417"/>
                </a:lnTo>
                <a:lnTo>
                  <a:pt x="56603" y="452805"/>
                </a:lnTo>
                <a:close/>
              </a:path>
              <a:path w="2411095" h="1811654">
                <a:moveTo>
                  <a:pt x="226402" y="452805"/>
                </a:moveTo>
                <a:lnTo>
                  <a:pt x="113195" y="452805"/>
                </a:lnTo>
                <a:lnTo>
                  <a:pt x="113195" y="1358417"/>
                </a:lnTo>
                <a:lnTo>
                  <a:pt x="226402" y="1358417"/>
                </a:lnTo>
                <a:lnTo>
                  <a:pt x="226402" y="452805"/>
                </a:lnTo>
                <a:close/>
              </a:path>
              <a:path w="2411095" h="1811654">
                <a:moveTo>
                  <a:pt x="1505267" y="0"/>
                </a:moveTo>
                <a:lnTo>
                  <a:pt x="1505267" y="452805"/>
                </a:lnTo>
                <a:lnTo>
                  <a:pt x="282994" y="452805"/>
                </a:lnTo>
                <a:lnTo>
                  <a:pt x="282994" y="1358404"/>
                </a:lnTo>
                <a:lnTo>
                  <a:pt x="1505267" y="1358404"/>
                </a:lnTo>
                <a:lnTo>
                  <a:pt x="1505267" y="1811210"/>
                </a:lnTo>
                <a:lnTo>
                  <a:pt x="2410866" y="905611"/>
                </a:lnTo>
                <a:lnTo>
                  <a:pt x="1505267" y="0"/>
                </a:lnTo>
                <a:close/>
              </a:path>
            </a:pathLst>
          </a:custGeom>
          <a:solidFill>
            <a:srgbClr val="2E86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71429" y="3265932"/>
            <a:ext cx="11671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FFFFFF"/>
                </a:solidFill>
                <a:latin typeface="Century Gothic Bold"/>
                <a:cs typeface="Century Gothic Bold"/>
              </a:rPr>
              <a:t>LAND </a:t>
            </a:r>
            <a:r>
              <a:rPr sz="200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CHANGE MODELER</a:t>
            </a:r>
            <a:endParaRPr sz="2000">
              <a:latin typeface="Century Gothic Bold"/>
              <a:cs typeface="Century Gothic Bold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982961" y="4230128"/>
            <a:ext cx="338455" cy="1862455"/>
            <a:chOff x="9982961" y="4230128"/>
            <a:chExt cx="338455" cy="1862455"/>
          </a:xfrm>
        </p:grpSpPr>
        <p:sp>
          <p:nvSpPr>
            <p:cNvPr id="18" name="object 18"/>
            <p:cNvSpPr/>
            <p:nvPr/>
          </p:nvSpPr>
          <p:spPr>
            <a:xfrm>
              <a:off x="9988982" y="4474121"/>
              <a:ext cx="332740" cy="167005"/>
            </a:xfrm>
            <a:custGeom>
              <a:avLst/>
              <a:gdLst/>
              <a:ahLst/>
              <a:cxnLst/>
              <a:rect l="l" t="t" r="r" b="b"/>
              <a:pathLst>
                <a:path w="332740" h="167004">
                  <a:moveTo>
                    <a:pt x="332206" y="0"/>
                  </a:moveTo>
                  <a:lnTo>
                    <a:pt x="0" y="0"/>
                  </a:lnTo>
                  <a:lnTo>
                    <a:pt x="0" y="166446"/>
                  </a:lnTo>
                  <a:lnTo>
                    <a:pt x="332206" y="166446"/>
                  </a:lnTo>
                  <a:lnTo>
                    <a:pt x="332206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88993" y="447412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0" y="166446"/>
                  </a:lnTo>
                </a:path>
              </a:pathLst>
            </a:custGeom>
            <a:ln w="11441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988982" y="4715090"/>
              <a:ext cx="332740" cy="167005"/>
            </a:xfrm>
            <a:custGeom>
              <a:avLst/>
              <a:gdLst/>
              <a:ahLst/>
              <a:cxnLst/>
              <a:rect l="l" t="t" r="r" b="b"/>
              <a:pathLst>
                <a:path w="332740" h="167004">
                  <a:moveTo>
                    <a:pt x="332206" y="0"/>
                  </a:moveTo>
                  <a:lnTo>
                    <a:pt x="0" y="0"/>
                  </a:lnTo>
                  <a:lnTo>
                    <a:pt x="0" y="166446"/>
                  </a:lnTo>
                  <a:lnTo>
                    <a:pt x="332206" y="166446"/>
                  </a:lnTo>
                  <a:lnTo>
                    <a:pt x="332206" y="0"/>
                  </a:lnTo>
                  <a:close/>
                </a:path>
              </a:pathLst>
            </a:custGeom>
            <a:solidFill>
              <a:srgbClr val="FFD6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88993" y="4715090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0" y="166446"/>
                  </a:lnTo>
                </a:path>
              </a:pathLst>
            </a:custGeom>
            <a:ln w="11441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88982" y="4956073"/>
              <a:ext cx="332740" cy="167005"/>
            </a:xfrm>
            <a:custGeom>
              <a:avLst/>
              <a:gdLst/>
              <a:ahLst/>
              <a:cxnLst/>
              <a:rect l="l" t="t" r="r" b="b"/>
              <a:pathLst>
                <a:path w="332740" h="167004">
                  <a:moveTo>
                    <a:pt x="332206" y="0"/>
                  </a:moveTo>
                  <a:lnTo>
                    <a:pt x="0" y="0"/>
                  </a:lnTo>
                  <a:lnTo>
                    <a:pt x="0" y="166446"/>
                  </a:lnTo>
                  <a:lnTo>
                    <a:pt x="332206" y="166446"/>
                  </a:lnTo>
                  <a:lnTo>
                    <a:pt x="332206" y="0"/>
                  </a:lnTo>
                  <a:close/>
                </a:path>
              </a:pathLst>
            </a:custGeom>
            <a:solidFill>
              <a:srgbClr val="FFFF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88993" y="4956073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0" y="166446"/>
                  </a:lnTo>
                </a:path>
              </a:pathLst>
            </a:custGeom>
            <a:ln w="11441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88982" y="5197043"/>
              <a:ext cx="332740" cy="167005"/>
            </a:xfrm>
            <a:custGeom>
              <a:avLst/>
              <a:gdLst/>
              <a:ahLst/>
              <a:cxnLst/>
              <a:rect l="l" t="t" r="r" b="b"/>
              <a:pathLst>
                <a:path w="332740" h="167004">
                  <a:moveTo>
                    <a:pt x="332206" y="0"/>
                  </a:moveTo>
                  <a:lnTo>
                    <a:pt x="0" y="0"/>
                  </a:lnTo>
                  <a:lnTo>
                    <a:pt x="0" y="166446"/>
                  </a:lnTo>
                  <a:lnTo>
                    <a:pt x="332206" y="166446"/>
                  </a:lnTo>
                  <a:lnTo>
                    <a:pt x="332206" y="0"/>
                  </a:lnTo>
                  <a:close/>
                </a:path>
              </a:pathLst>
            </a:custGeom>
            <a:solidFill>
              <a:srgbClr val="267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88993" y="5197043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0" y="166446"/>
                  </a:lnTo>
                </a:path>
              </a:pathLst>
            </a:custGeom>
            <a:ln w="11441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988982" y="5438013"/>
              <a:ext cx="332740" cy="167005"/>
            </a:xfrm>
            <a:custGeom>
              <a:avLst/>
              <a:gdLst/>
              <a:ahLst/>
              <a:cxnLst/>
              <a:rect l="l" t="t" r="r" b="b"/>
              <a:pathLst>
                <a:path w="332740" h="167004">
                  <a:moveTo>
                    <a:pt x="332206" y="0"/>
                  </a:moveTo>
                  <a:lnTo>
                    <a:pt x="0" y="0"/>
                  </a:lnTo>
                  <a:lnTo>
                    <a:pt x="0" y="166458"/>
                  </a:lnTo>
                  <a:lnTo>
                    <a:pt x="332206" y="166458"/>
                  </a:lnTo>
                  <a:lnTo>
                    <a:pt x="332206" y="0"/>
                  </a:lnTo>
                  <a:close/>
                </a:path>
              </a:pathLst>
            </a:custGeom>
            <a:solidFill>
              <a:srgbClr val="CDA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988993" y="5438025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0" y="166446"/>
                  </a:lnTo>
                </a:path>
              </a:pathLst>
            </a:custGeom>
            <a:ln w="11441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988982" y="5678995"/>
              <a:ext cx="332740" cy="167005"/>
            </a:xfrm>
            <a:custGeom>
              <a:avLst/>
              <a:gdLst/>
              <a:ahLst/>
              <a:cxnLst/>
              <a:rect l="l" t="t" r="r" b="b"/>
              <a:pathLst>
                <a:path w="332740" h="167004">
                  <a:moveTo>
                    <a:pt x="332206" y="0"/>
                  </a:moveTo>
                  <a:lnTo>
                    <a:pt x="0" y="0"/>
                  </a:lnTo>
                  <a:lnTo>
                    <a:pt x="0" y="166446"/>
                  </a:lnTo>
                  <a:lnTo>
                    <a:pt x="332206" y="166446"/>
                  </a:lnTo>
                  <a:lnTo>
                    <a:pt x="332206" y="0"/>
                  </a:lnTo>
                  <a:close/>
                </a:path>
              </a:pathLst>
            </a:custGeom>
            <a:solidFill>
              <a:srgbClr val="73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988993" y="5678995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0" y="166446"/>
                  </a:lnTo>
                </a:path>
              </a:pathLst>
            </a:custGeom>
            <a:ln w="11441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88982" y="5919965"/>
              <a:ext cx="332740" cy="167005"/>
            </a:xfrm>
            <a:custGeom>
              <a:avLst/>
              <a:gdLst/>
              <a:ahLst/>
              <a:cxnLst/>
              <a:rect l="l" t="t" r="r" b="b"/>
              <a:pathLst>
                <a:path w="332740" h="167004">
                  <a:moveTo>
                    <a:pt x="332206" y="0"/>
                  </a:moveTo>
                  <a:lnTo>
                    <a:pt x="0" y="0"/>
                  </a:lnTo>
                  <a:lnTo>
                    <a:pt x="0" y="166446"/>
                  </a:lnTo>
                  <a:lnTo>
                    <a:pt x="332206" y="166446"/>
                  </a:lnTo>
                  <a:lnTo>
                    <a:pt x="332206" y="0"/>
                  </a:lnTo>
                  <a:close/>
                </a:path>
              </a:pathLst>
            </a:custGeom>
            <a:solidFill>
              <a:srgbClr val="A3F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88993" y="5919977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0" y="166446"/>
                  </a:lnTo>
                </a:path>
              </a:pathLst>
            </a:custGeom>
            <a:ln w="11441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988982" y="4236161"/>
              <a:ext cx="332740" cy="167005"/>
            </a:xfrm>
            <a:custGeom>
              <a:avLst/>
              <a:gdLst/>
              <a:ahLst/>
              <a:cxnLst/>
              <a:rect l="l" t="t" r="r" b="b"/>
              <a:pathLst>
                <a:path w="332740" h="167004">
                  <a:moveTo>
                    <a:pt x="332206" y="0"/>
                  </a:moveTo>
                  <a:lnTo>
                    <a:pt x="0" y="0"/>
                  </a:lnTo>
                  <a:lnTo>
                    <a:pt x="0" y="166446"/>
                  </a:lnTo>
                  <a:lnTo>
                    <a:pt x="332206" y="166446"/>
                  </a:lnTo>
                  <a:lnTo>
                    <a:pt x="332206" y="0"/>
                  </a:lnTo>
                  <a:close/>
                </a:path>
              </a:pathLst>
            </a:custGeom>
            <a:solidFill>
              <a:srgbClr val="B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988993" y="423616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0" y="166446"/>
                  </a:lnTo>
                </a:path>
              </a:pathLst>
            </a:custGeom>
            <a:ln w="11441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342476" y="4123893"/>
            <a:ext cx="1278255" cy="197040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109220">
              <a:lnSpc>
                <a:spcPct val="145500"/>
              </a:lnSpc>
              <a:spcBef>
                <a:spcPts val="170"/>
              </a:spcBef>
            </a:pP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Persistent</a:t>
            </a:r>
            <a:r>
              <a:rPr sz="1100" spc="-5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404040"/>
                </a:solidFill>
                <a:latin typeface="Century Gothic"/>
                <a:cs typeface="Century Gothic"/>
              </a:rPr>
              <a:t>Spruce Persistent </a:t>
            </a: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Change</a:t>
            </a:r>
            <a:r>
              <a:rPr sz="11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1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404040"/>
                </a:solidFill>
                <a:latin typeface="Century Gothic"/>
                <a:cs typeface="Century Gothic"/>
              </a:rPr>
              <a:t>Grass </a:t>
            </a: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Change</a:t>
            </a:r>
            <a:r>
              <a:rPr sz="11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1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404040"/>
                </a:solidFill>
                <a:latin typeface="Century Gothic"/>
                <a:cs typeface="Century Gothic"/>
              </a:rPr>
              <a:t>Soil</a:t>
            </a:r>
            <a:endParaRPr sz="1100">
              <a:latin typeface="Century Gothic"/>
              <a:cs typeface="Century Gothic"/>
            </a:endParaRPr>
          </a:p>
          <a:p>
            <a:pPr marL="12700" marR="5080">
              <a:lnSpc>
                <a:spcPct val="142400"/>
              </a:lnSpc>
              <a:spcBef>
                <a:spcPts val="40"/>
              </a:spcBef>
            </a:pP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Change</a:t>
            </a:r>
            <a:r>
              <a:rPr sz="11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1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404040"/>
                </a:solidFill>
                <a:latin typeface="Century Gothic"/>
                <a:cs typeface="Century Gothic"/>
              </a:rPr>
              <a:t>Spruce </a:t>
            </a: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Change</a:t>
            </a:r>
            <a:r>
              <a:rPr sz="11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1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404040"/>
                </a:solidFill>
                <a:latin typeface="Century Gothic"/>
                <a:cs typeface="Century Gothic"/>
              </a:rPr>
              <a:t>Urban </a:t>
            </a: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Change</a:t>
            </a:r>
            <a:r>
              <a:rPr sz="11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1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404040"/>
                </a:solidFill>
                <a:latin typeface="Century Gothic"/>
                <a:cs typeface="Century Gothic"/>
              </a:rPr>
              <a:t>Water </a:t>
            </a: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Change</a:t>
            </a:r>
            <a:r>
              <a:rPr sz="11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100" spc="-20" dirty="0">
                <a:solidFill>
                  <a:srgbClr val="404040"/>
                </a:solidFill>
                <a:latin typeface="Century Gothic"/>
                <a:cs typeface="Century Gothic"/>
              </a:rPr>
              <a:t> Decid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58254" y="1551114"/>
            <a:ext cx="5433695" cy="3884295"/>
            <a:chOff x="158254" y="1551114"/>
            <a:chExt cx="5433695" cy="3884295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254" y="2318632"/>
              <a:ext cx="1720583" cy="31166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7398" y="1551114"/>
              <a:ext cx="1564513" cy="3562870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0" y="1430413"/>
            <a:ext cx="6516370" cy="4125595"/>
            <a:chOff x="0" y="1430413"/>
            <a:chExt cx="6516370" cy="4125595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430426"/>
              <a:ext cx="158254" cy="400481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254" y="1430413"/>
              <a:ext cx="1720583" cy="8910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5994" y="1430413"/>
              <a:ext cx="2151404" cy="44482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5994" y="1872386"/>
              <a:ext cx="121766" cy="356285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91911" y="1551114"/>
              <a:ext cx="923937" cy="178072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91911" y="3328990"/>
              <a:ext cx="309448" cy="222696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98516" y="4189526"/>
              <a:ext cx="617333" cy="136643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97760" y="5111134"/>
              <a:ext cx="3594150" cy="44482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17438" y="3283927"/>
              <a:ext cx="798410" cy="90559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47626" y="3283927"/>
              <a:ext cx="113207" cy="90559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34431" y="3283927"/>
              <a:ext cx="56603" cy="90559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3713" y="3350260"/>
              <a:ext cx="272135" cy="18237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43978" y="3350260"/>
              <a:ext cx="85328" cy="1823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40345" y="3350260"/>
              <a:ext cx="175503" cy="1823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21336" y="3650500"/>
              <a:ext cx="494512" cy="19150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21438" y="3650500"/>
              <a:ext cx="176734" cy="19150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28819" y="3654993"/>
              <a:ext cx="131340" cy="18243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87233" y="3654993"/>
              <a:ext cx="128615" cy="18243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91110" y="3955300"/>
              <a:ext cx="524738" cy="1915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91202" y="3959793"/>
              <a:ext cx="214684" cy="18243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24762" y="3955300"/>
              <a:ext cx="189508" cy="19150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46541" y="3959793"/>
              <a:ext cx="69307" cy="18243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97760" y="1551127"/>
              <a:ext cx="1219831" cy="129644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14751" y="1551114"/>
              <a:ext cx="812647" cy="172844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97760" y="2844723"/>
              <a:ext cx="1219831" cy="129739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14751" y="3276714"/>
              <a:ext cx="812647" cy="172939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97760" y="4139272"/>
              <a:ext cx="1219831" cy="129597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14751" y="5003254"/>
              <a:ext cx="812647" cy="431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37951" y="0"/>
            <a:ext cx="5154295" cy="6772909"/>
            <a:chOff x="7037951" y="0"/>
            <a:chExt cx="5154295" cy="67729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1335" y="6272784"/>
              <a:ext cx="499872" cy="4998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8715" y="0"/>
              <a:ext cx="1033284" cy="1033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1028" y="1621874"/>
              <a:ext cx="3896932" cy="45067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50651" y="981595"/>
              <a:ext cx="4386580" cy="5398770"/>
            </a:xfrm>
            <a:custGeom>
              <a:avLst/>
              <a:gdLst/>
              <a:ahLst/>
              <a:cxnLst/>
              <a:rect l="l" t="t" r="r" b="b"/>
              <a:pathLst>
                <a:path w="4386580" h="5398770">
                  <a:moveTo>
                    <a:pt x="0" y="5398668"/>
                  </a:moveTo>
                  <a:lnTo>
                    <a:pt x="4386021" y="5398668"/>
                  </a:lnTo>
                  <a:lnTo>
                    <a:pt x="4386021" y="0"/>
                  </a:lnTo>
                  <a:lnTo>
                    <a:pt x="0" y="0"/>
                  </a:lnTo>
                  <a:lnTo>
                    <a:pt x="0" y="5398668"/>
                  </a:lnTo>
                  <a:close/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</a:t>
            </a:r>
            <a:r>
              <a:rPr spc="-45" dirty="0"/>
              <a:t> </a:t>
            </a:r>
            <a:r>
              <a:rPr dirty="0"/>
              <a:t>Spruce</a:t>
            </a:r>
            <a:r>
              <a:rPr spc="-55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dirty="0"/>
              <a:t>West</a:t>
            </a:r>
            <a:r>
              <a:rPr spc="-50" dirty="0"/>
              <a:t> </a:t>
            </a:r>
            <a:r>
              <a:rPr dirty="0"/>
              <a:t>Virginia:</a:t>
            </a:r>
            <a:r>
              <a:rPr spc="-45" dirty="0"/>
              <a:t> </a:t>
            </a:r>
            <a:r>
              <a:rPr dirty="0"/>
              <a:t>Suitability</a:t>
            </a:r>
            <a:r>
              <a:rPr spc="-40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71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69923" y="1251807"/>
          <a:ext cx="5788025" cy="4658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2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entury Gothic Bold"/>
                          <a:cs typeface="Century Gothic Bold"/>
                        </a:rPr>
                        <a:t>Inputs</a:t>
                      </a:r>
                      <a:endParaRPr sz="1800">
                        <a:latin typeface="Century Gothic Bold"/>
                        <a:cs typeface="Century Gothic Bold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E8652"/>
                    </a:solidFill>
                  </a:tcPr>
                </a:tc>
                <a:tc>
                  <a:txBody>
                    <a:bodyPr/>
                    <a:lstStyle/>
                    <a:p>
                      <a:pPr marL="233045" marR="224790" indent="445134">
                        <a:lnSpc>
                          <a:spcPts val="2090"/>
                        </a:lnSpc>
                        <a:spcBef>
                          <a:spcPts val="49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entury Gothic Bold"/>
                          <a:cs typeface="Century Gothic Bold"/>
                        </a:rPr>
                        <a:t>Fuzzy Memberships</a:t>
                      </a:r>
                      <a:endParaRPr sz="1800">
                        <a:latin typeface="Century Gothic Bold"/>
                        <a:cs typeface="Century Gothic Bold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E86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Elevation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Linear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Slope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E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Small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E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Frost</a:t>
                      </a:r>
                      <a:r>
                        <a:rPr sz="1800" spc="-25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Days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Large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Growing</a:t>
                      </a:r>
                      <a:r>
                        <a:rPr sz="1800" spc="-6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Degree</a:t>
                      </a:r>
                      <a:r>
                        <a:rPr sz="1800" spc="-55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Days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E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Small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E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Average</a:t>
                      </a:r>
                      <a:r>
                        <a:rPr sz="1800" spc="-65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Annual</a:t>
                      </a:r>
                      <a:r>
                        <a:rPr sz="1800" spc="-65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Temperature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Small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Average</a:t>
                      </a:r>
                      <a:r>
                        <a:rPr sz="1800" spc="-65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Annual</a:t>
                      </a:r>
                      <a:r>
                        <a:rPr sz="1800" spc="-65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Precipitation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E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Large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E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Distance</a:t>
                      </a:r>
                      <a:r>
                        <a:rPr sz="1800" spc="-45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to</a:t>
                      </a:r>
                      <a:r>
                        <a:rPr sz="1800" spc="-5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-2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Road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Linear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Soil</a:t>
                      </a:r>
                      <a:r>
                        <a:rPr sz="1800" spc="-15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800" spc="-25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pH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E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spc="-10" dirty="0">
                          <a:solidFill>
                            <a:srgbClr val="404040"/>
                          </a:solidFill>
                          <a:latin typeface="Century Gothic"/>
                          <a:cs typeface="Century Gothic"/>
                        </a:rPr>
                        <a:t>Small</a:t>
                      </a:r>
                      <a:endParaRPr sz="1800">
                        <a:latin typeface="Century Gothic"/>
                        <a:cs typeface="Century Gothic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1E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8044507" y="968175"/>
            <a:ext cx="2620645" cy="5372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325"/>
              </a:spcBef>
            </a:pPr>
            <a:r>
              <a:rPr sz="1600" b="1" dirty="0">
                <a:solidFill>
                  <a:srgbClr val="404040"/>
                </a:solidFill>
                <a:latin typeface="Century Gothic Bold"/>
                <a:cs typeface="Century Gothic Bold"/>
              </a:rPr>
              <a:t>Habitat</a:t>
            </a:r>
            <a:r>
              <a:rPr sz="1600" b="1" spc="-55" dirty="0">
                <a:solidFill>
                  <a:srgbClr val="404040"/>
                </a:solidFill>
                <a:latin typeface="Century Gothic Bold"/>
                <a:cs typeface="Century Gothic Bold"/>
              </a:rPr>
              <a:t> </a:t>
            </a:r>
            <a:r>
              <a:rPr sz="1600" b="1" spc="-10" dirty="0">
                <a:solidFill>
                  <a:srgbClr val="404040"/>
                </a:solidFill>
                <a:latin typeface="Century Gothic Bold"/>
                <a:cs typeface="Century Gothic Bold"/>
              </a:rPr>
              <a:t>Suitability:</a:t>
            </a:r>
            <a:endParaRPr sz="1600">
              <a:latin typeface="Century Gothic Bold"/>
              <a:cs typeface="Century Gothic Bold"/>
            </a:endParaRPr>
          </a:p>
          <a:p>
            <a:pPr marR="5080" algn="ctr">
              <a:lnSpc>
                <a:spcPct val="100000"/>
              </a:lnSpc>
              <a:spcBef>
                <a:spcPts val="200"/>
              </a:spcBef>
            </a:pPr>
            <a:r>
              <a:rPr sz="1400" i="1" dirty="0">
                <a:solidFill>
                  <a:srgbClr val="404040"/>
                </a:solidFill>
                <a:latin typeface="Century Gothic Italic"/>
                <a:cs typeface="Century Gothic Italic"/>
              </a:rPr>
              <a:t>Sharp’s</a:t>
            </a:r>
            <a:r>
              <a:rPr sz="1400" i="1" spc="-50" dirty="0">
                <a:solidFill>
                  <a:srgbClr val="404040"/>
                </a:solidFill>
                <a:latin typeface="Century Gothic Italic"/>
                <a:cs typeface="Century Gothic Italic"/>
              </a:rPr>
              <a:t> </a:t>
            </a:r>
            <a:r>
              <a:rPr sz="1400" i="1" spc="-20" dirty="0">
                <a:solidFill>
                  <a:srgbClr val="404040"/>
                </a:solidFill>
                <a:latin typeface="Century Gothic Italic"/>
                <a:cs typeface="Century Gothic Italic"/>
              </a:rPr>
              <a:t>Knob</a:t>
            </a:r>
            <a:r>
              <a:rPr sz="1400" i="1" spc="500" dirty="0">
                <a:solidFill>
                  <a:srgbClr val="404040"/>
                </a:solidFill>
                <a:latin typeface="Century Gothic Italic"/>
                <a:cs typeface="Century Gothic Italic"/>
              </a:rPr>
              <a:t> </a:t>
            </a:r>
            <a:r>
              <a:rPr sz="1400" i="1" spc="-1110" dirty="0">
                <a:solidFill>
                  <a:srgbClr val="404040"/>
                </a:solidFill>
                <a:latin typeface="Century Gothic Italic"/>
                <a:cs typeface="Century Gothic Italic"/>
              </a:rPr>
              <a:t>Restoration</a:t>
            </a:r>
            <a:r>
              <a:rPr sz="1400" i="1" spc="70" dirty="0">
                <a:solidFill>
                  <a:srgbClr val="404040"/>
                </a:solidFill>
                <a:latin typeface="Century Gothic Italic"/>
                <a:cs typeface="Century Gothic Italic"/>
              </a:rPr>
              <a:t> </a:t>
            </a:r>
            <a:r>
              <a:rPr sz="1400" i="1" spc="-20" dirty="0">
                <a:solidFill>
                  <a:srgbClr val="404040"/>
                </a:solidFill>
                <a:latin typeface="Century Gothic Italic"/>
                <a:cs typeface="Century Gothic Italic"/>
              </a:rPr>
              <a:t>Area</a:t>
            </a:r>
            <a:endParaRPr sz="1400">
              <a:latin typeface="Century Gothic Italic"/>
              <a:cs typeface="Century Gothic Ital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38961" y="3268446"/>
            <a:ext cx="2907665" cy="2999740"/>
            <a:chOff x="7338961" y="3268446"/>
            <a:chExt cx="2907665" cy="2999740"/>
          </a:xfrm>
        </p:grpSpPr>
        <p:sp>
          <p:nvSpPr>
            <p:cNvPr id="12" name="object 12"/>
            <p:cNvSpPr/>
            <p:nvPr/>
          </p:nvSpPr>
          <p:spPr>
            <a:xfrm>
              <a:off x="8254059" y="3268446"/>
              <a:ext cx="252729" cy="151765"/>
            </a:xfrm>
            <a:custGeom>
              <a:avLst/>
              <a:gdLst/>
              <a:ahLst/>
              <a:cxnLst/>
              <a:rect l="l" t="t" r="r" b="b"/>
              <a:pathLst>
                <a:path w="252729" h="151764">
                  <a:moveTo>
                    <a:pt x="252552" y="0"/>
                  </a:moveTo>
                  <a:lnTo>
                    <a:pt x="0" y="0"/>
                  </a:lnTo>
                  <a:lnTo>
                    <a:pt x="0" y="151384"/>
                  </a:lnTo>
                  <a:lnTo>
                    <a:pt x="252552" y="151384"/>
                  </a:lnTo>
                  <a:lnTo>
                    <a:pt x="252552" y="0"/>
                  </a:lnTo>
                  <a:close/>
                </a:path>
              </a:pathLst>
            </a:custGeom>
            <a:solidFill>
              <a:srgbClr val="BA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55190" y="3452533"/>
              <a:ext cx="252729" cy="151765"/>
            </a:xfrm>
            <a:custGeom>
              <a:avLst/>
              <a:gdLst/>
              <a:ahLst/>
              <a:cxnLst/>
              <a:rect l="l" t="t" r="r" b="b"/>
              <a:pathLst>
                <a:path w="252729" h="151764">
                  <a:moveTo>
                    <a:pt x="252552" y="0"/>
                  </a:moveTo>
                  <a:lnTo>
                    <a:pt x="0" y="0"/>
                  </a:lnTo>
                  <a:lnTo>
                    <a:pt x="0" y="151384"/>
                  </a:lnTo>
                  <a:lnTo>
                    <a:pt x="252552" y="151384"/>
                  </a:lnTo>
                  <a:lnTo>
                    <a:pt x="252552" y="0"/>
                  </a:lnTo>
                  <a:close/>
                </a:path>
              </a:pathLst>
            </a:custGeom>
            <a:solidFill>
              <a:srgbClr val="F2A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55583" y="3655466"/>
              <a:ext cx="252729" cy="151765"/>
            </a:xfrm>
            <a:custGeom>
              <a:avLst/>
              <a:gdLst/>
              <a:ahLst/>
              <a:cxnLst/>
              <a:rect l="l" t="t" r="r" b="b"/>
              <a:pathLst>
                <a:path w="252729" h="151764">
                  <a:moveTo>
                    <a:pt x="252552" y="0"/>
                  </a:moveTo>
                  <a:lnTo>
                    <a:pt x="0" y="0"/>
                  </a:lnTo>
                  <a:lnTo>
                    <a:pt x="0" y="151384"/>
                  </a:lnTo>
                  <a:lnTo>
                    <a:pt x="252552" y="151384"/>
                  </a:lnTo>
                  <a:lnTo>
                    <a:pt x="252552" y="0"/>
                  </a:lnTo>
                  <a:close/>
                </a:path>
              </a:pathLst>
            </a:custGeom>
            <a:solidFill>
              <a:srgbClr val="B9DB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54948" y="3846271"/>
              <a:ext cx="252729" cy="151765"/>
            </a:xfrm>
            <a:custGeom>
              <a:avLst/>
              <a:gdLst/>
              <a:ahLst/>
              <a:cxnLst/>
              <a:rect l="l" t="t" r="r" b="b"/>
              <a:pathLst>
                <a:path w="252729" h="151764">
                  <a:moveTo>
                    <a:pt x="252552" y="0"/>
                  </a:moveTo>
                  <a:lnTo>
                    <a:pt x="0" y="0"/>
                  </a:lnTo>
                  <a:lnTo>
                    <a:pt x="0" y="151384"/>
                  </a:lnTo>
                  <a:lnTo>
                    <a:pt x="252552" y="151384"/>
                  </a:lnTo>
                  <a:lnTo>
                    <a:pt x="252552" y="0"/>
                  </a:lnTo>
                  <a:close/>
                </a:path>
              </a:pathLst>
            </a:custGeom>
            <a:solidFill>
              <a:srgbClr val="3791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56168" y="4044035"/>
              <a:ext cx="252729" cy="151765"/>
            </a:xfrm>
            <a:custGeom>
              <a:avLst/>
              <a:gdLst/>
              <a:ahLst/>
              <a:cxnLst/>
              <a:rect l="l" t="t" r="r" b="b"/>
              <a:pathLst>
                <a:path w="252729" h="151764">
                  <a:moveTo>
                    <a:pt x="252552" y="0"/>
                  </a:moveTo>
                  <a:lnTo>
                    <a:pt x="0" y="0"/>
                  </a:lnTo>
                  <a:lnTo>
                    <a:pt x="0" y="151384"/>
                  </a:lnTo>
                  <a:lnTo>
                    <a:pt x="252552" y="151384"/>
                  </a:lnTo>
                  <a:lnTo>
                    <a:pt x="252552" y="0"/>
                  </a:lnTo>
                  <a:close/>
                </a:path>
              </a:pathLst>
            </a:custGeom>
            <a:solidFill>
              <a:srgbClr val="526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54061" y="4517579"/>
              <a:ext cx="252729" cy="0"/>
            </a:xfrm>
            <a:custGeom>
              <a:avLst/>
              <a:gdLst/>
              <a:ahLst/>
              <a:cxnLst/>
              <a:rect l="l" t="t" r="r" b="b"/>
              <a:pathLst>
                <a:path w="252729">
                  <a:moveTo>
                    <a:pt x="0" y="0"/>
                  </a:moveTo>
                  <a:lnTo>
                    <a:pt x="252552" y="0"/>
                  </a:lnTo>
                </a:path>
              </a:pathLst>
            </a:custGeom>
            <a:ln w="19050">
              <a:solidFill>
                <a:srgbClr val="2E6D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54061" y="4322824"/>
              <a:ext cx="252729" cy="0"/>
            </a:xfrm>
            <a:custGeom>
              <a:avLst/>
              <a:gdLst/>
              <a:ahLst/>
              <a:cxnLst/>
              <a:rect l="l" t="t" r="r" b="b"/>
              <a:pathLst>
                <a:path w="252729">
                  <a:moveTo>
                    <a:pt x="0" y="0"/>
                  </a:moveTo>
                  <a:lnTo>
                    <a:pt x="252552" y="0"/>
                  </a:lnTo>
                </a:path>
              </a:pathLst>
            </a:custGeom>
            <a:ln w="19050">
              <a:solidFill>
                <a:srgbClr val="C5C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38961" y="5932182"/>
              <a:ext cx="2907665" cy="335915"/>
            </a:xfrm>
            <a:custGeom>
              <a:avLst/>
              <a:gdLst/>
              <a:ahLst/>
              <a:cxnLst/>
              <a:rect l="l" t="t" r="r" b="b"/>
              <a:pathLst>
                <a:path w="2907665" h="335914">
                  <a:moveTo>
                    <a:pt x="2907398" y="0"/>
                  </a:moveTo>
                  <a:lnTo>
                    <a:pt x="0" y="0"/>
                  </a:lnTo>
                  <a:lnTo>
                    <a:pt x="0" y="335381"/>
                  </a:lnTo>
                  <a:lnTo>
                    <a:pt x="2907398" y="335381"/>
                  </a:lnTo>
                  <a:lnTo>
                    <a:pt x="29073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152938" y="3268979"/>
            <a:ext cx="1000760" cy="131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404040"/>
                </a:solidFill>
                <a:latin typeface="Century Gothic"/>
                <a:cs typeface="Century Gothic"/>
              </a:rPr>
              <a:t>Low</a:t>
            </a:r>
            <a:r>
              <a:rPr sz="800" spc="-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800" spc="-10" dirty="0">
                <a:solidFill>
                  <a:srgbClr val="404040"/>
                </a:solidFill>
                <a:latin typeface="Century Gothic"/>
                <a:cs typeface="Century Gothic"/>
              </a:rPr>
              <a:t>Suitability</a:t>
            </a:r>
            <a:endParaRPr sz="800">
              <a:latin typeface="Century Gothic"/>
              <a:cs typeface="Century Gothic"/>
            </a:endParaRPr>
          </a:p>
          <a:p>
            <a:pPr marL="275590" marR="5715" indent="-276225" algn="r">
              <a:lnSpc>
                <a:spcPct val="162500"/>
              </a:lnSpc>
              <a:spcBef>
                <a:spcPts val="45"/>
              </a:spcBef>
            </a:pPr>
            <a:r>
              <a:rPr sz="800" dirty="0">
                <a:solidFill>
                  <a:srgbClr val="404040"/>
                </a:solidFill>
                <a:latin typeface="Century Gothic"/>
                <a:cs typeface="Century Gothic"/>
              </a:rPr>
              <a:t>Moderate</a:t>
            </a:r>
            <a:r>
              <a:rPr sz="8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800" spc="-10" dirty="0">
                <a:solidFill>
                  <a:srgbClr val="404040"/>
                </a:solidFill>
                <a:latin typeface="Century Gothic"/>
                <a:cs typeface="Century Gothic"/>
              </a:rPr>
              <a:t>Suitability </a:t>
            </a:r>
            <a:r>
              <a:rPr sz="800" dirty="0">
                <a:solidFill>
                  <a:srgbClr val="404040"/>
                </a:solidFill>
                <a:latin typeface="Century Gothic"/>
                <a:cs typeface="Century Gothic"/>
              </a:rPr>
              <a:t>High</a:t>
            </a:r>
            <a:r>
              <a:rPr sz="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800" spc="-10" dirty="0">
                <a:solidFill>
                  <a:srgbClr val="404040"/>
                </a:solidFill>
                <a:latin typeface="Century Gothic"/>
                <a:cs typeface="Century Gothic"/>
              </a:rPr>
              <a:t>Suitability</a:t>
            </a:r>
            <a:endParaRPr sz="800">
              <a:latin typeface="Century Gothic"/>
              <a:cs typeface="Century Gothic"/>
            </a:endParaRPr>
          </a:p>
          <a:p>
            <a:pPr marL="78105" marR="10795" indent="-56515" algn="r">
              <a:lnSpc>
                <a:spcPct val="147500"/>
              </a:lnSpc>
              <a:spcBef>
                <a:spcPts val="120"/>
              </a:spcBef>
            </a:pPr>
            <a:r>
              <a:rPr sz="800" dirty="0">
                <a:solidFill>
                  <a:srgbClr val="404040"/>
                </a:solidFill>
                <a:latin typeface="Century Gothic"/>
                <a:cs typeface="Century Gothic"/>
              </a:rPr>
              <a:t>Very</a:t>
            </a:r>
            <a:r>
              <a:rPr sz="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800" dirty="0">
                <a:solidFill>
                  <a:srgbClr val="404040"/>
                </a:solidFill>
                <a:latin typeface="Century Gothic"/>
                <a:cs typeface="Century Gothic"/>
              </a:rPr>
              <a:t>High</a:t>
            </a:r>
            <a:r>
              <a:rPr sz="800" spc="-10" dirty="0">
                <a:solidFill>
                  <a:srgbClr val="404040"/>
                </a:solidFill>
                <a:latin typeface="Century Gothic"/>
                <a:cs typeface="Century Gothic"/>
              </a:rPr>
              <a:t> Suitability </a:t>
            </a:r>
            <a:r>
              <a:rPr sz="800" dirty="0">
                <a:solidFill>
                  <a:srgbClr val="404040"/>
                </a:solidFill>
                <a:latin typeface="Century Gothic"/>
                <a:cs typeface="Century Gothic"/>
              </a:rPr>
              <a:t>Red</a:t>
            </a:r>
            <a:r>
              <a:rPr sz="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800" dirty="0">
                <a:solidFill>
                  <a:srgbClr val="404040"/>
                </a:solidFill>
                <a:latin typeface="Century Gothic"/>
                <a:cs typeface="Century Gothic"/>
              </a:rPr>
              <a:t>Spruce</a:t>
            </a:r>
            <a:r>
              <a:rPr sz="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800" spc="-75" dirty="0">
                <a:solidFill>
                  <a:srgbClr val="404040"/>
                </a:solidFill>
                <a:latin typeface="Century Gothic"/>
                <a:cs typeface="Century Gothic"/>
              </a:rPr>
              <a:t>Extent</a:t>
            </a:r>
            <a:endParaRPr sz="800">
              <a:latin typeface="Century Gothic"/>
              <a:cs typeface="Century Gothic"/>
            </a:endParaRPr>
          </a:p>
          <a:p>
            <a:pPr marL="599440" marR="5080" indent="80010" algn="r">
              <a:lnSpc>
                <a:spcPct val="157500"/>
              </a:lnSpc>
              <a:spcBef>
                <a:spcPts val="75"/>
              </a:spcBef>
            </a:pPr>
            <a:r>
              <a:rPr sz="800" spc="-10" dirty="0">
                <a:solidFill>
                  <a:srgbClr val="404040"/>
                </a:solidFill>
                <a:latin typeface="Century Gothic"/>
                <a:cs typeface="Century Gothic"/>
              </a:rPr>
              <a:t>Roads Streams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05474" y="6118859"/>
            <a:ext cx="51498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solidFill>
                  <a:srgbClr val="404040"/>
                </a:solidFill>
                <a:latin typeface="Century Gothic"/>
                <a:cs typeface="Century Gothic"/>
              </a:rPr>
              <a:t>Kilometers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68822" y="6024371"/>
            <a:ext cx="692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305" dirty="0">
                <a:solidFill>
                  <a:srgbClr val="404040"/>
                </a:solidFill>
                <a:latin typeface="Century Gothic"/>
                <a:cs typeface="Century Gothic"/>
              </a:rPr>
              <a:t>6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36287" y="6024371"/>
            <a:ext cx="692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305" dirty="0">
                <a:solidFill>
                  <a:srgbClr val="404040"/>
                </a:solidFill>
                <a:latin typeface="Century Gothic"/>
                <a:cs typeface="Century Gothic"/>
              </a:rPr>
              <a:t>3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7411" y="6024371"/>
            <a:ext cx="1536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110" dirty="0">
                <a:solidFill>
                  <a:srgbClr val="404040"/>
                </a:solidFill>
                <a:latin typeface="Century Gothic"/>
                <a:cs typeface="Century Gothic"/>
              </a:rPr>
              <a:t>1.5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80308" y="6024371"/>
            <a:ext cx="692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404040"/>
                </a:solidFill>
                <a:latin typeface="Century Gothic"/>
                <a:cs typeface="Century Gothic"/>
              </a:rPr>
              <a:t>0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735115" y="6166589"/>
            <a:ext cx="2425065" cy="59055"/>
            <a:chOff x="7735115" y="6166589"/>
            <a:chExt cx="2425065" cy="59055"/>
          </a:xfrm>
        </p:grpSpPr>
        <p:sp>
          <p:nvSpPr>
            <p:cNvPr id="27" name="object 27"/>
            <p:cNvSpPr/>
            <p:nvPr/>
          </p:nvSpPr>
          <p:spPr>
            <a:xfrm>
              <a:off x="7739875" y="6171349"/>
              <a:ext cx="319405" cy="49530"/>
            </a:xfrm>
            <a:custGeom>
              <a:avLst/>
              <a:gdLst/>
              <a:ahLst/>
              <a:cxnLst/>
              <a:rect l="l" t="t" r="r" b="b"/>
              <a:pathLst>
                <a:path w="319404" h="49529">
                  <a:moveTo>
                    <a:pt x="319049" y="0"/>
                  </a:moveTo>
                  <a:lnTo>
                    <a:pt x="0" y="0"/>
                  </a:lnTo>
                  <a:lnTo>
                    <a:pt x="0" y="49212"/>
                  </a:lnTo>
                  <a:lnTo>
                    <a:pt x="319049" y="49212"/>
                  </a:lnTo>
                  <a:lnTo>
                    <a:pt x="3190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39877" y="6171351"/>
              <a:ext cx="319405" cy="49530"/>
            </a:xfrm>
            <a:custGeom>
              <a:avLst/>
              <a:gdLst/>
              <a:ahLst/>
              <a:cxnLst/>
              <a:rect l="l" t="t" r="r" b="b"/>
              <a:pathLst>
                <a:path w="319404" h="49529">
                  <a:moveTo>
                    <a:pt x="0" y="49212"/>
                  </a:moveTo>
                  <a:lnTo>
                    <a:pt x="319049" y="49212"/>
                  </a:lnTo>
                  <a:lnTo>
                    <a:pt x="319049" y="0"/>
                  </a:lnTo>
                  <a:lnTo>
                    <a:pt x="0" y="0"/>
                  </a:lnTo>
                  <a:lnTo>
                    <a:pt x="0" y="492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058932" y="6171351"/>
              <a:ext cx="289560" cy="49530"/>
            </a:xfrm>
            <a:custGeom>
              <a:avLst/>
              <a:gdLst/>
              <a:ahLst/>
              <a:cxnLst/>
              <a:rect l="l" t="t" r="r" b="b"/>
              <a:pathLst>
                <a:path w="289559" h="49529">
                  <a:moveTo>
                    <a:pt x="0" y="49212"/>
                  </a:moveTo>
                  <a:lnTo>
                    <a:pt x="289280" y="49212"/>
                  </a:lnTo>
                  <a:lnTo>
                    <a:pt x="289280" y="0"/>
                  </a:lnTo>
                  <a:lnTo>
                    <a:pt x="0" y="0"/>
                  </a:lnTo>
                  <a:lnTo>
                    <a:pt x="0" y="492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48205" y="6171349"/>
              <a:ext cx="297815" cy="49530"/>
            </a:xfrm>
            <a:custGeom>
              <a:avLst/>
              <a:gdLst/>
              <a:ahLst/>
              <a:cxnLst/>
              <a:rect l="l" t="t" r="r" b="b"/>
              <a:pathLst>
                <a:path w="297815" h="49529">
                  <a:moveTo>
                    <a:pt x="297345" y="0"/>
                  </a:moveTo>
                  <a:lnTo>
                    <a:pt x="0" y="0"/>
                  </a:lnTo>
                  <a:lnTo>
                    <a:pt x="0" y="49212"/>
                  </a:lnTo>
                  <a:lnTo>
                    <a:pt x="297345" y="49212"/>
                  </a:lnTo>
                  <a:lnTo>
                    <a:pt x="2973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48210" y="6171351"/>
              <a:ext cx="297815" cy="49530"/>
            </a:xfrm>
            <a:custGeom>
              <a:avLst/>
              <a:gdLst/>
              <a:ahLst/>
              <a:cxnLst/>
              <a:rect l="l" t="t" r="r" b="b"/>
              <a:pathLst>
                <a:path w="297815" h="49529">
                  <a:moveTo>
                    <a:pt x="0" y="49212"/>
                  </a:moveTo>
                  <a:lnTo>
                    <a:pt x="297345" y="49212"/>
                  </a:lnTo>
                  <a:lnTo>
                    <a:pt x="297345" y="0"/>
                  </a:lnTo>
                  <a:lnTo>
                    <a:pt x="0" y="0"/>
                  </a:lnTo>
                  <a:lnTo>
                    <a:pt x="0" y="492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45551" y="6171351"/>
              <a:ext cx="315595" cy="49530"/>
            </a:xfrm>
            <a:custGeom>
              <a:avLst/>
              <a:gdLst/>
              <a:ahLst/>
              <a:cxnLst/>
              <a:rect l="l" t="t" r="r" b="b"/>
              <a:pathLst>
                <a:path w="315595" h="49529">
                  <a:moveTo>
                    <a:pt x="0" y="49212"/>
                  </a:moveTo>
                  <a:lnTo>
                    <a:pt x="315226" y="49212"/>
                  </a:lnTo>
                  <a:lnTo>
                    <a:pt x="315226" y="0"/>
                  </a:lnTo>
                  <a:lnTo>
                    <a:pt x="0" y="0"/>
                  </a:lnTo>
                  <a:lnTo>
                    <a:pt x="0" y="492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60777" y="6171349"/>
              <a:ext cx="1194435" cy="49530"/>
            </a:xfrm>
            <a:custGeom>
              <a:avLst/>
              <a:gdLst/>
              <a:ahLst/>
              <a:cxnLst/>
              <a:rect l="l" t="t" r="r" b="b"/>
              <a:pathLst>
                <a:path w="1194434" h="49529">
                  <a:moveTo>
                    <a:pt x="1194231" y="0"/>
                  </a:moveTo>
                  <a:lnTo>
                    <a:pt x="0" y="0"/>
                  </a:lnTo>
                  <a:lnTo>
                    <a:pt x="0" y="49212"/>
                  </a:lnTo>
                  <a:lnTo>
                    <a:pt x="1194231" y="49212"/>
                  </a:lnTo>
                  <a:lnTo>
                    <a:pt x="11942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960779" y="6171351"/>
              <a:ext cx="1194435" cy="49530"/>
            </a:xfrm>
            <a:custGeom>
              <a:avLst/>
              <a:gdLst/>
              <a:ahLst/>
              <a:cxnLst/>
              <a:rect l="l" t="t" r="r" b="b"/>
              <a:pathLst>
                <a:path w="1194434" h="49529">
                  <a:moveTo>
                    <a:pt x="0" y="49212"/>
                  </a:moveTo>
                  <a:lnTo>
                    <a:pt x="1194231" y="49212"/>
                  </a:lnTo>
                  <a:lnTo>
                    <a:pt x="1194231" y="0"/>
                  </a:lnTo>
                  <a:lnTo>
                    <a:pt x="0" y="0"/>
                  </a:lnTo>
                  <a:lnTo>
                    <a:pt x="0" y="492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7323" y="5466588"/>
            <a:ext cx="41979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entury Gothic"/>
                <a:cs typeface="Century Gothic"/>
              </a:rPr>
              <a:t>Methods</a:t>
            </a:r>
            <a:r>
              <a:rPr sz="3200" spc="-50" dirty="0">
                <a:latin typeface="Century Gothic"/>
                <a:cs typeface="Century Gothic"/>
              </a:rPr>
              <a:t> </a:t>
            </a:r>
            <a:r>
              <a:rPr sz="3200" dirty="0">
                <a:latin typeface="Century Gothic"/>
                <a:cs typeface="Century Gothic"/>
              </a:rPr>
              <a:t>and</a:t>
            </a:r>
            <a:r>
              <a:rPr sz="3200" spc="-45" dirty="0">
                <a:latin typeface="Century Gothic"/>
                <a:cs typeface="Century Gothic"/>
              </a:rPr>
              <a:t> </a:t>
            </a:r>
            <a:r>
              <a:rPr sz="3200" spc="-10" dirty="0">
                <a:latin typeface="Century Gothic"/>
                <a:cs typeface="Century Gothic"/>
              </a:rPr>
              <a:t>Models</a:t>
            </a:r>
            <a:endParaRPr sz="3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</a:t>
            </a:r>
            <a:r>
              <a:rPr spc="-45" dirty="0"/>
              <a:t> </a:t>
            </a:r>
            <a:r>
              <a:rPr dirty="0"/>
              <a:t>Spruce</a:t>
            </a:r>
            <a:r>
              <a:rPr spc="-50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dirty="0"/>
              <a:t>West</a:t>
            </a:r>
            <a:r>
              <a:rPr spc="-50" dirty="0"/>
              <a:t> </a:t>
            </a:r>
            <a:r>
              <a:rPr dirty="0"/>
              <a:t>Virginia:</a:t>
            </a:r>
            <a:r>
              <a:rPr spc="-40" dirty="0"/>
              <a:t> </a:t>
            </a:r>
            <a:r>
              <a:rPr dirty="0"/>
              <a:t>Forecasting</a:t>
            </a:r>
            <a:r>
              <a:rPr spc="-4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spc="-10" dirty="0"/>
              <a:t>Connectivity</a:t>
            </a:r>
          </a:p>
        </p:txBody>
      </p:sp>
      <p:sp>
        <p:nvSpPr>
          <p:cNvPr id="364" name="object 3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365" name="object 3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19220" y="1256538"/>
            <a:ext cx="3548379" cy="4725670"/>
            <a:chOff x="1119220" y="1256538"/>
            <a:chExt cx="3548379" cy="4725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013" y="1500368"/>
              <a:ext cx="3266026" cy="44814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29068" y="2157552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313397" y="0"/>
                  </a:moveTo>
                  <a:lnTo>
                    <a:pt x="0" y="0"/>
                  </a:lnTo>
                  <a:lnTo>
                    <a:pt x="0" y="162585"/>
                  </a:lnTo>
                  <a:lnTo>
                    <a:pt x="313397" y="162585"/>
                  </a:lnTo>
                  <a:lnTo>
                    <a:pt x="313397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9068" y="2157555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0" y="162581"/>
                  </a:moveTo>
                  <a:lnTo>
                    <a:pt x="313402" y="162581"/>
                  </a:lnTo>
                  <a:lnTo>
                    <a:pt x="313402" y="0"/>
                  </a:lnTo>
                  <a:lnTo>
                    <a:pt x="0" y="0"/>
                  </a:lnTo>
                  <a:lnTo>
                    <a:pt x="0" y="1625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5029" y="2153386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313397" y="0"/>
                  </a:moveTo>
                  <a:lnTo>
                    <a:pt x="0" y="0"/>
                  </a:lnTo>
                  <a:lnTo>
                    <a:pt x="0" y="162585"/>
                  </a:lnTo>
                  <a:lnTo>
                    <a:pt x="313397" y="162585"/>
                  </a:lnTo>
                  <a:lnTo>
                    <a:pt x="313397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5020" y="2153380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0" y="162581"/>
                  </a:moveTo>
                  <a:lnTo>
                    <a:pt x="313402" y="162581"/>
                  </a:lnTo>
                  <a:lnTo>
                    <a:pt x="313402" y="0"/>
                  </a:lnTo>
                  <a:lnTo>
                    <a:pt x="0" y="0"/>
                  </a:lnTo>
                  <a:lnTo>
                    <a:pt x="0" y="162581"/>
                  </a:lnTo>
                  <a:close/>
                </a:path>
              </a:pathLst>
            </a:custGeom>
            <a:ln w="10898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9068" y="2379383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313397" y="0"/>
                  </a:moveTo>
                  <a:lnTo>
                    <a:pt x="0" y="0"/>
                  </a:lnTo>
                  <a:lnTo>
                    <a:pt x="0" y="162585"/>
                  </a:lnTo>
                  <a:lnTo>
                    <a:pt x="313397" y="162585"/>
                  </a:lnTo>
                  <a:lnTo>
                    <a:pt x="313397" y="0"/>
                  </a:lnTo>
                  <a:close/>
                </a:path>
              </a:pathLst>
            </a:custGeom>
            <a:solidFill>
              <a:srgbClr val="FF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9068" y="2379386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0" y="162581"/>
                  </a:moveTo>
                  <a:lnTo>
                    <a:pt x="313402" y="162581"/>
                  </a:lnTo>
                  <a:lnTo>
                    <a:pt x="313402" y="0"/>
                  </a:lnTo>
                  <a:lnTo>
                    <a:pt x="0" y="0"/>
                  </a:lnTo>
                  <a:lnTo>
                    <a:pt x="0" y="1625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5029" y="2375204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313397" y="0"/>
                  </a:moveTo>
                  <a:lnTo>
                    <a:pt x="0" y="0"/>
                  </a:lnTo>
                  <a:lnTo>
                    <a:pt x="0" y="162585"/>
                  </a:lnTo>
                  <a:lnTo>
                    <a:pt x="313397" y="162585"/>
                  </a:lnTo>
                  <a:lnTo>
                    <a:pt x="313397" y="0"/>
                  </a:lnTo>
                  <a:close/>
                </a:path>
              </a:pathLst>
            </a:custGeom>
            <a:solidFill>
              <a:srgbClr val="FF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5020" y="2375200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0" y="162581"/>
                  </a:moveTo>
                  <a:lnTo>
                    <a:pt x="313402" y="162581"/>
                  </a:lnTo>
                  <a:lnTo>
                    <a:pt x="313402" y="0"/>
                  </a:lnTo>
                  <a:lnTo>
                    <a:pt x="0" y="0"/>
                  </a:lnTo>
                  <a:lnTo>
                    <a:pt x="0" y="162581"/>
                  </a:lnTo>
                  <a:close/>
                </a:path>
              </a:pathLst>
            </a:custGeom>
            <a:ln w="10898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29068" y="2599651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313397" y="0"/>
                  </a:moveTo>
                  <a:lnTo>
                    <a:pt x="0" y="0"/>
                  </a:lnTo>
                  <a:lnTo>
                    <a:pt x="0" y="162585"/>
                  </a:lnTo>
                  <a:lnTo>
                    <a:pt x="313397" y="162585"/>
                  </a:lnTo>
                  <a:lnTo>
                    <a:pt x="313397" y="0"/>
                  </a:lnTo>
                  <a:close/>
                </a:path>
              </a:pathLst>
            </a:custGeom>
            <a:solidFill>
              <a:srgbClr val="A8A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29068" y="2599647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0" y="162581"/>
                  </a:moveTo>
                  <a:lnTo>
                    <a:pt x="313402" y="162581"/>
                  </a:lnTo>
                  <a:lnTo>
                    <a:pt x="313402" y="0"/>
                  </a:lnTo>
                  <a:lnTo>
                    <a:pt x="0" y="0"/>
                  </a:lnTo>
                  <a:lnTo>
                    <a:pt x="0" y="16258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5029" y="2595460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313397" y="0"/>
                  </a:moveTo>
                  <a:lnTo>
                    <a:pt x="0" y="0"/>
                  </a:lnTo>
                  <a:lnTo>
                    <a:pt x="0" y="162585"/>
                  </a:lnTo>
                  <a:lnTo>
                    <a:pt x="313397" y="162585"/>
                  </a:lnTo>
                  <a:lnTo>
                    <a:pt x="313397" y="0"/>
                  </a:lnTo>
                  <a:close/>
                </a:path>
              </a:pathLst>
            </a:custGeom>
            <a:solidFill>
              <a:srgbClr val="A8A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5020" y="2595461"/>
              <a:ext cx="313690" cy="163195"/>
            </a:xfrm>
            <a:custGeom>
              <a:avLst/>
              <a:gdLst/>
              <a:ahLst/>
              <a:cxnLst/>
              <a:rect l="l" t="t" r="r" b="b"/>
              <a:pathLst>
                <a:path w="313690" h="163194">
                  <a:moveTo>
                    <a:pt x="0" y="162581"/>
                  </a:moveTo>
                  <a:lnTo>
                    <a:pt x="313402" y="162581"/>
                  </a:lnTo>
                  <a:lnTo>
                    <a:pt x="313402" y="0"/>
                  </a:lnTo>
                  <a:lnTo>
                    <a:pt x="0" y="0"/>
                  </a:lnTo>
                  <a:lnTo>
                    <a:pt x="0" y="162581"/>
                  </a:lnTo>
                  <a:close/>
                </a:path>
              </a:pathLst>
            </a:custGeom>
            <a:ln w="10898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8699" y="1967953"/>
              <a:ext cx="313690" cy="152400"/>
            </a:xfrm>
            <a:custGeom>
              <a:avLst/>
              <a:gdLst/>
              <a:ahLst/>
              <a:cxnLst/>
              <a:rect l="l" t="t" r="r" b="b"/>
              <a:pathLst>
                <a:path w="313690" h="152400">
                  <a:moveTo>
                    <a:pt x="313410" y="0"/>
                  </a:moveTo>
                  <a:lnTo>
                    <a:pt x="0" y="0"/>
                  </a:lnTo>
                  <a:lnTo>
                    <a:pt x="0" y="152146"/>
                  </a:lnTo>
                  <a:lnTo>
                    <a:pt x="313410" y="152146"/>
                  </a:lnTo>
                  <a:lnTo>
                    <a:pt x="313410" y="0"/>
                  </a:lnTo>
                  <a:close/>
                </a:path>
              </a:pathLst>
            </a:custGeom>
            <a:solidFill>
              <a:srgbClr val="A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8700" y="1967958"/>
              <a:ext cx="313690" cy="152400"/>
            </a:xfrm>
            <a:custGeom>
              <a:avLst/>
              <a:gdLst/>
              <a:ahLst/>
              <a:cxnLst/>
              <a:rect l="l" t="t" r="r" b="b"/>
              <a:pathLst>
                <a:path w="313690" h="152400">
                  <a:moveTo>
                    <a:pt x="313410" y="152153"/>
                  </a:moveTo>
                  <a:lnTo>
                    <a:pt x="313410" y="0"/>
                  </a:lnTo>
                  <a:lnTo>
                    <a:pt x="0" y="0"/>
                  </a:lnTo>
                  <a:lnTo>
                    <a:pt x="0" y="15215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24673" y="1963775"/>
              <a:ext cx="313690" cy="156845"/>
            </a:xfrm>
            <a:custGeom>
              <a:avLst/>
              <a:gdLst/>
              <a:ahLst/>
              <a:cxnLst/>
              <a:rect l="l" t="t" r="r" b="b"/>
              <a:pathLst>
                <a:path w="313690" h="156844">
                  <a:moveTo>
                    <a:pt x="313385" y="0"/>
                  </a:moveTo>
                  <a:lnTo>
                    <a:pt x="0" y="0"/>
                  </a:lnTo>
                  <a:lnTo>
                    <a:pt x="0" y="156324"/>
                  </a:lnTo>
                  <a:lnTo>
                    <a:pt x="313385" y="156324"/>
                  </a:lnTo>
                  <a:lnTo>
                    <a:pt x="313385" y="0"/>
                  </a:lnTo>
                  <a:close/>
                </a:path>
              </a:pathLst>
            </a:custGeom>
            <a:solidFill>
              <a:srgbClr val="A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24673" y="1963779"/>
              <a:ext cx="313690" cy="156845"/>
            </a:xfrm>
            <a:custGeom>
              <a:avLst/>
              <a:gdLst/>
              <a:ahLst/>
              <a:cxnLst/>
              <a:rect l="l" t="t" r="r" b="b"/>
              <a:pathLst>
                <a:path w="313690" h="156844">
                  <a:moveTo>
                    <a:pt x="313393" y="156332"/>
                  </a:moveTo>
                  <a:lnTo>
                    <a:pt x="313393" y="0"/>
                  </a:lnTo>
                  <a:lnTo>
                    <a:pt x="0" y="0"/>
                  </a:lnTo>
                </a:path>
              </a:pathLst>
            </a:custGeom>
            <a:ln w="10903">
              <a:solidFill>
                <a:srgbClr val="6E6E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5863" y="1256538"/>
              <a:ext cx="221741" cy="61393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22578" y="1056507"/>
            <a:ext cx="3840479" cy="5001895"/>
          </a:xfrm>
          <a:prstGeom prst="rect">
            <a:avLst/>
          </a:prstGeom>
          <a:ln w="25400">
            <a:solidFill>
              <a:srgbClr val="40404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130300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solidFill>
                  <a:srgbClr val="404040"/>
                </a:solidFill>
                <a:latin typeface="Century Gothic"/>
                <a:cs typeface="Century Gothic"/>
              </a:rPr>
              <a:t>2018</a:t>
            </a:r>
            <a:r>
              <a:rPr sz="24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24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entury Gothic"/>
                <a:cs typeface="Century Gothic"/>
              </a:rPr>
              <a:t>2040</a:t>
            </a:r>
            <a:endParaRPr sz="2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2400">
              <a:latin typeface="Century Gothic"/>
              <a:cs typeface="Century Gothic"/>
            </a:endParaRPr>
          </a:p>
          <a:p>
            <a:pPr marL="556895" marR="1904364" indent="-1270">
              <a:lnSpc>
                <a:spcPct val="118900"/>
              </a:lnSpc>
            </a:pPr>
            <a:r>
              <a:rPr sz="1200" dirty="0">
                <a:solidFill>
                  <a:srgbClr val="404040"/>
                </a:solidFill>
                <a:latin typeface="Century Gothic"/>
                <a:cs typeface="Century Gothic"/>
              </a:rPr>
              <a:t>Change</a:t>
            </a:r>
            <a:r>
              <a:rPr sz="12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2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Century Gothic"/>
                <a:cs typeface="Century Gothic"/>
              </a:rPr>
              <a:t>Spruce </a:t>
            </a:r>
            <a:r>
              <a:rPr sz="1200" dirty="0">
                <a:solidFill>
                  <a:srgbClr val="404040"/>
                </a:solidFill>
                <a:latin typeface="Century Gothic"/>
                <a:cs typeface="Century Gothic"/>
              </a:rPr>
              <a:t>No</a:t>
            </a:r>
            <a:r>
              <a:rPr sz="12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Century Gothic"/>
                <a:cs typeface="Century Gothic"/>
              </a:rPr>
              <a:t>Change </a:t>
            </a:r>
            <a:r>
              <a:rPr sz="1200" dirty="0">
                <a:solidFill>
                  <a:srgbClr val="404040"/>
                </a:solidFill>
                <a:latin typeface="Century Gothic"/>
                <a:cs typeface="Century Gothic"/>
              </a:rPr>
              <a:t>Persistent</a:t>
            </a:r>
            <a:r>
              <a:rPr sz="12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404040"/>
                </a:solidFill>
                <a:latin typeface="Century Gothic"/>
                <a:cs typeface="Century Gothic"/>
              </a:rPr>
              <a:t>Spruce </a:t>
            </a:r>
            <a:r>
              <a:rPr sz="1200" dirty="0">
                <a:solidFill>
                  <a:srgbClr val="404040"/>
                </a:solidFill>
                <a:latin typeface="Century Gothic"/>
                <a:cs typeface="Century Gothic"/>
              </a:rPr>
              <a:t>Change</a:t>
            </a:r>
            <a:r>
              <a:rPr sz="12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404040"/>
                </a:solidFill>
                <a:latin typeface="Century Gothic"/>
                <a:cs typeface="Century Gothic"/>
              </a:rPr>
              <a:t>Other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04314" y="6129020"/>
            <a:ext cx="2076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entury Gothic Bold"/>
                <a:cs typeface="Century Gothic Bold"/>
              </a:rPr>
              <a:t>Forecast</a:t>
            </a:r>
            <a:r>
              <a:rPr sz="1800" b="1" spc="-50" dirty="0">
                <a:latin typeface="Century Gothic Bold"/>
                <a:cs typeface="Century Gothic Bold"/>
              </a:rPr>
              <a:t> </a:t>
            </a:r>
            <a:r>
              <a:rPr sz="1800" b="1" spc="-10" dirty="0">
                <a:latin typeface="Century Gothic Bold"/>
                <a:cs typeface="Century Gothic Bold"/>
              </a:rPr>
              <a:t>Modeling</a:t>
            </a:r>
            <a:endParaRPr sz="1800">
              <a:latin typeface="Century Gothic Bold"/>
              <a:cs typeface="Century Gothic Bold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728777" y="1168603"/>
            <a:ext cx="4017645" cy="4137660"/>
            <a:chOff x="6728777" y="1168603"/>
            <a:chExt cx="4017645" cy="413766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8917" y="1698458"/>
              <a:ext cx="2703902" cy="360725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8777" y="1168603"/>
              <a:ext cx="1940763" cy="208072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2918" y="1316456"/>
              <a:ext cx="253288" cy="67814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789001" y="4977180"/>
              <a:ext cx="331470" cy="165735"/>
            </a:xfrm>
            <a:custGeom>
              <a:avLst/>
              <a:gdLst/>
              <a:ahLst/>
              <a:cxnLst/>
              <a:rect l="l" t="t" r="r" b="b"/>
              <a:pathLst>
                <a:path w="331470" h="165735">
                  <a:moveTo>
                    <a:pt x="330873" y="0"/>
                  </a:moveTo>
                  <a:lnTo>
                    <a:pt x="0" y="0"/>
                  </a:lnTo>
                  <a:lnTo>
                    <a:pt x="0" y="165379"/>
                  </a:lnTo>
                  <a:lnTo>
                    <a:pt x="330873" y="165379"/>
                  </a:lnTo>
                  <a:lnTo>
                    <a:pt x="330873" y="0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195707" y="4961635"/>
            <a:ext cx="939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Spruce</a:t>
            </a:r>
            <a:r>
              <a:rPr sz="1200" spc="-25" dirty="0">
                <a:latin typeface="Century Gothic"/>
                <a:cs typeface="Century Gothic"/>
              </a:rPr>
              <a:t> </a:t>
            </a:r>
            <a:r>
              <a:rPr sz="1200" spc="-20" dirty="0">
                <a:latin typeface="Century Gothic"/>
                <a:cs typeface="Century Gothic"/>
              </a:rPr>
              <a:t>Core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797954" y="5278196"/>
            <a:ext cx="1417955" cy="264795"/>
            <a:chOff x="6797954" y="5278196"/>
            <a:chExt cx="1417955" cy="264795"/>
          </a:xfrm>
        </p:grpSpPr>
        <p:sp>
          <p:nvSpPr>
            <p:cNvPr id="31" name="object 31"/>
            <p:cNvSpPr/>
            <p:nvPr/>
          </p:nvSpPr>
          <p:spPr>
            <a:xfrm>
              <a:off x="7505915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  <a:path w="6984" h="248285">
                  <a:moveTo>
                    <a:pt x="6540" y="0"/>
                  </a:moveTo>
                  <a:lnTo>
                    <a:pt x="4902" y="0"/>
                  </a:lnTo>
                  <a:lnTo>
                    <a:pt x="3276" y="0"/>
                  </a:lnTo>
                  <a:lnTo>
                    <a:pt x="3276" y="248221"/>
                  </a:lnTo>
                  <a:lnTo>
                    <a:pt x="4902" y="248221"/>
                  </a:lnTo>
                  <a:lnTo>
                    <a:pt x="6540" y="248221"/>
                  </a:lnTo>
                  <a:lnTo>
                    <a:pt x="6540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12443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C9C8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15707" y="5278195"/>
              <a:ext cx="10160" cy="248285"/>
            </a:xfrm>
            <a:custGeom>
              <a:avLst/>
              <a:gdLst/>
              <a:ahLst/>
              <a:cxnLst/>
              <a:rect l="l" t="t" r="r" b="b"/>
              <a:pathLst>
                <a:path w="1015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10159" h="248285">
                  <a:moveTo>
                    <a:pt x="4889" y="0"/>
                  </a:moveTo>
                  <a:lnTo>
                    <a:pt x="3276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  <a:path w="10159" h="248285">
                  <a:moveTo>
                    <a:pt x="9791" y="0"/>
                  </a:moveTo>
                  <a:lnTo>
                    <a:pt x="8153" y="0"/>
                  </a:lnTo>
                  <a:lnTo>
                    <a:pt x="6527" y="0"/>
                  </a:lnTo>
                  <a:lnTo>
                    <a:pt x="4902" y="0"/>
                  </a:lnTo>
                  <a:lnTo>
                    <a:pt x="4902" y="248221"/>
                  </a:lnTo>
                  <a:lnTo>
                    <a:pt x="6527" y="248221"/>
                  </a:lnTo>
                  <a:lnTo>
                    <a:pt x="8153" y="248221"/>
                  </a:lnTo>
                  <a:lnTo>
                    <a:pt x="9791" y="248221"/>
                  </a:lnTo>
                  <a:lnTo>
                    <a:pt x="9791" y="0"/>
                  </a:lnTo>
                  <a:close/>
                </a:path>
              </a:pathLst>
            </a:custGeom>
            <a:solidFill>
              <a:srgbClr val="C9C8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25486" y="5278195"/>
              <a:ext cx="6350" cy="248285"/>
            </a:xfrm>
            <a:custGeom>
              <a:avLst/>
              <a:gdLst/>
              <a:ahLst/>
              <a:cxnLst/>
              <a:rect l="l" t="t" r="r" b="b"/>
              <a:pathLst>
                <a:path w="6350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6350" h="248285">
                  <a:moveTo>
                    <a:pt x="6261" y="0"/>
                  </a:moveTo>
                  <a:lnTo>
                    <a:pt x="4635" y="0"/>
                  </a:lnTo>
                  <a:lnTo>
                    <a:pt x="2997" y="0"/>
                  </a:lnTo>
                  <a:lnTo>
                    <a:pt x="1651" y="0"/>
                  </a:lnTo>
                  <a:lnTo>
                    <a:pt x="1651" y="248221"/>
                  </a:lnTo>
                  <a:lnTo>
                    <a:pt x="2997" y="248221"/>
                  </a:lnTo>
                  <a:lnTo>
                    <a:pt x="4635" y="248221"/>
                  </a:lnTo>
                  <a:lnTo>
                    <a:pt x="6261" y="248221"/>
                  </a:lnTo>
                  <a:lnTo>
                    <a:pt x="6261" y="0"/>
                  </a:lnTo>
                  <a:close/>
                </a:path>
              </a:pathLst>
            </a:custGeom>
            <a:solidFill>
              <a:srgbClr val="C7C4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31747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C7C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36649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C7C2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38275" y="5278195"/>
              <a:ext cx="10160" cy="248285"/>
            </a:xfrm>
            <a:custGeom>
              <a:avLst/>
              <a:gdLst/>
              <a:ahLst/>
              <a:cxnLst/>
              <a:rect l="l" t="t" r="r" b="b"/>
              <a:pathLst>
                <a:path w="10159" h="248285">
                  <a:moveTo>
                    <a:pt x="4889" y="0"/>
                  </a:moveTo>
                  <a:lnTo>
                    <a:pt x="4889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  <a:path w="10159" h="248285">
                  <a:moveTo>
                    <a:pt x="9791" y="0"/>
                  </a:moveTo>
                  <a:lnTo>
                    <a:pt x="8153" y="0"/>
                  </a:lnTo>
                  <a:lnTo>
                    <a:pt x="6527" y="0"/>
                  </a:lnTo>
                  <a:lnTo>
                    <a:pt x="4902" y="0"/>
                  </a:lnTo>
                  <a:lnTo>
                    <a:pt x="4902" y="248221"/>
                  </a:lnTo>
                  <a:lnTo>
                    <a:pt x="6515" y="248221"/>
                  </a:lnTo>
                  <a:lnTo>
                    <a:pt x="8153" y="248221"/>
                  </a:lnTo>
                  <a:lnTo>
                    <a:pt x="9791" y="248221"/>
                  </a:lnTo>
                  <a:lnTo>
                    <a:pt x="9791" y="0"/>
                  </a:lnTo>
                  <a:close/>
                </a:path>
              </a:pathLst>
            </a:custGeom>
            <a:solidFill>
              <a:srgbClr val="C4C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548066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C4B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49692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C4BE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51318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8166" y="0"/>
                  </a:moveTo>
                  <a:lnTo>
                    <a:pt x="8166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8166" y="248221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C2B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59471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C2BA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6437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BFB8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566012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2971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2971" y="248221"/>
                  </a:lnTo>
                  <a:lnTo>
                    <a:pt x="2971" y="0"/>
                  </a:lnTo>
                  <a:close/>
                </a:path>
                <a:path w="5079" h="248285">
                  <a:moveTo>
                    <a:pt x="4610" y="0"/>
                  </a:moveTo>
                  <a:lnTo>
                    <a:pt x="2984" y="0"/>
                  </a:lnTo>
                  <a:lnTo>
                    <a:pt x="2984" y="248221"/>
                  </a:lnTo>
                  <a:lnTo>
                    <a:pt x="4610" y="248221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BFB8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70622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6984" h="248285">
                  <a:moveTo>
                    <a:pt x="6527" y="0"/>
                  </a:moveTo>
                  <a:lnTo>
                    <a:pt x="4902" y="0"/>
                  </a:lnTo>
                  <a:lnTo>
                    <a:pt x="3276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6527" y="248221"/>
                  </a:lnTo>
                  <a:lnTo>
                    <a:pt x="6527" y="0"/>
                  </a:lnTo>
                  <a:close/>
                </a:path>
              </a:pathLst>
            </a:custGeom>
            <a:solidFill>
              <a:srgbClr val="BFB6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77150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BDB4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8041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BDB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82039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6984" h="248285">
                  <a:moveTo>
                    <a:pt x="6540" y="0"/>
                  </a:moveTo>
                  <a:lnTo>
                    <a:pt x="4902" y="0"/>
                  </a:lnTo>
                  <a:lnTo>
                    <a:pt x="3276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6540" y="248221"/>
                  </a:lnTo>
                  <a:lnTo>
                    <a:pt x="6540" y="0"/>
                  </a:lnTo>
                  <a:close/>
                </a:path>
              </a:pathLst>
            </a:custGeom>
            <a:solidFill>
              <a:srgbClr val="BDB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588567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BAB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590205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4876" y="0"/>
                  </a:moveTo>
                  <a:lnTo>
                    <a:pt x="4876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4876" y="248221"/>
                  </a:lnTo>
                  <a:lnTo>
                    <a:pt x="4876" y="0"/>
                  </a:lnTo>
                  <a:close/>
                </a:path>
                <a:path w="8254" h="248285">
                  <a:moveTo>
                    <a:pt x="8153" y="0"/>
                  </a:moveTo>
                  <a:lnTo>
                    <a:pt x="6527" y="0"/>
                  </a:lnTo>
                  <a:lnTo>
                    <a:pt x="4889" y="0"/>
                  </a:lnTo>
                  <a:lnTo>
                    <a:pt x="4889" y="248221"/>
                  </a:lnTo>
                  <a:lnTo>
                    <a:pt x="6515" y="248221"/>
                  </a:lnTo>
                  <a:lnTo>
                    <a:pt x="8153" y="248221"/>
                  </a:lnTo>
                  <a:lnTo>
                    <a:pt x="8153" y="0"/>
                  </a:lnTo>
                  <a:close/>
                </a:path>
              </a:pathLst>
            </a:custGeom>
            <a:solidFill>
              <a:srgbClr val="BAA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9835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BAAF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99984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BAAE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01623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7874" y="0"/>
                  </a:moveTo>
                  <a:lnTo>
                    <a:pt x="7874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7874" y="248221"/>
                  </a:lnTo>
                  <a:lnTo>
                    <a:pt x="7874" y="0"/>
                  </a:lnTo>
                  <a:close/>
                </a:path>
              </a:pathLst>
            </a:custGeom>
            <a:solidFill>
              <a:srgbClr val="B8A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09509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B8AA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614399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51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B5A8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617663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8166" y="0"/>
                  </a:moveTo>
                  <a:lnTo>
                    <a:pt x="8166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8166" y="248221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B5A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62580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B5A5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627454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B3A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629080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6515" y="0"/>
                  </a:moveTo>
                  <a:lnTo>
                    <a:pt x="651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6515" y="248221"/>
                  </a:lnTo>
                  <a:lnTo>
                    <a:pt x="6515" y="0"/>
                  </a:lnTo>
                  <a:close/>
                </a:path>
              </a:pathLst>
            </a:custGeom>
            <a:solidFill>
              <a:srgbClr val="B3A4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635608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B3A2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40497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76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B0A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64374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B09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645400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610" y="0"/>
                  </a:moveTo>
                  <a:lnTo>
                    <a:pt x="2984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2984" y="248221"/>
                  </a:lnTo>
                  <a:lnTo>
                    <a:pt x="4610" y="248221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B09F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650022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51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12" y="248221"/>
                  </a:lnTo>
                  <a:lnTo>
                    <a:pt x="3251" y="24822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B09E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653274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AD9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5816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AD9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659801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6984" h="248285">
                  <a:moveTo>
                    <a:pt x="6527" y="0"/>
                  </a:moveTo>
                  <a:lnTo>
                    <a:pt x="4902" y="0"/>
                  </a:lnTo>
                  <a:lnTo>
                    <a:pt x="3263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6527" y="248221"/>
                  </a:lnTo>
                  <a:lnTo>
                    <a:pt x="6527" y="0"/>
                  </a:lnTo>
                  <a:close/>
                </a:path>
              </a:pathLst>
            </a:custGeom>
            <a:solidFill>
              <a:srgbClr val="AD9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666329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6984" h="248285">
                  <a:moveTo>
                    <a:pt x="6515" y="0"/>
                  </a:moveTo>
                  <a:lnTo>
                    <a:pt x="6515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6515" y="248221"/>
                  </a:lnTo>
                  <a:lnTo>
                    <a:pt x="6515" y="0"/>
                  </a:lnTo>
                  <a:close/>
                </a:path>
              </a:pathLst>
            </a:custGeom>
            <a:solidFill>
              <a:srgbClr val="AB9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672857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AB96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674483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AB97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79385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6515" y="0"/>
                  </a:moveTo>
                  <a:lnTo>
                    <a:pt x="651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6515" y="248221"/>
                  </a:lnTo>
                  <a:lnTo>
                    <a:pt x="6515" y="0"/>
                  </a:lnTo>
                  <a:close/>
                </a:path>
              </a:pathLst>
            </a:custGeom>
            <a:solidFill>
              <a:srgbClr val="A89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685900" y="5278195"/>
              <a:ext cx="3175" cy="248285"/>
            </a:xfrm>
            <a:custGeom>
              <a:avLst/>
              <a:gdLst/>
              <a:ahLst/>
              <a:cxnLst/>
              <a:rect l="l" t="t" r="r" b="b"/>
              <a:pathLst>
                <a:path w="3175" h="248285">
                  <a:moveTo>
                    <a:pt x="2997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2997" y="248221"/>
                  </a:lnTo>
                  <a:lnTo>
                    <a:pt x="2997" y="0"/>
                  </a:lnTo>
                  <a:close/>
                </a:path>
              </a:pathLst>
            </a:custGeom>
            <a:solidFill>
              <a:srgbClr val="A892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688897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A89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692148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6527" y="0"/>
                  </a:moveTo>
                  <a:lnTo>
                    <a:pt x="6527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6527" y="248221"/>
                  </a:lnTo>
                  <a:lnTo>
                    <a:pt x="6527" y="0"/>
                  </a:lnTo>
                  <a:close/>
                </a:path>
              </a:pathLst>
            </a:custGeom>
            <a:solidFill>
              <a:srgbClr val="A690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698676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A68F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703565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A68F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705216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6515" y="0"/>
                  </a:moveTo>
                  <a:lnTo>
                    <a:pt x="651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6515" y="248221"/>
                  </a:lnTo>
                  <a:lnTo>
                    <a:pt x="6515" y="0"/>
                  </a:lnTo>
                  <a:close/>
                </a:path>
              </a:pathLst>
            </a:custGeom>
            <a:solidFill>
              <a:srgbClr val="A38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711732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276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A38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716621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A38B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18259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A18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23149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5079" h="248285">
                  <a:moveTo>
                    <a:pt x="4610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3251" y="248221"/>
                  </a:lnTo>
                  <a:lnTo>
                    <a:pt x="4610" y="248221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A188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27772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A18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3102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9E85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32674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889" y="0"/>
                  </a:moveTo>
                  <a:lnTo>
                    <a:pt x="3251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12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9E84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737551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6540" y="0"/>
                  </a:moveTo>
                  <a:lnTo>
                    <a:pt x="4902" y="0"/>
                  </a:ln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6540" y="248221"/>
                  </a:lnTo>
                  <a:lnTo>
                    <a:pt x="6540" y="0"/>
                  </a:lnTo>
                  <a:close/>
                </a:path>
              </a:pathLst>
            </a:custGeom>
            <a:solidFill>
              <a:srgbClr val="9E83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44079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9C8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48968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276" y="0"/>
                  </a:moveTo>
                  <a:lnTo>
                    <a:pt x="1651" y="0"/>
                  </a:lnTo>
                  <a:lnTo>
                    <a:pt x="1651" y="248221"/>
                  </a:lnTo>
                  <a:lnTo>
                    <a:pt x="3276" y="24822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9C80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52232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76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9C7F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57134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997D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62024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3251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3251" y="0"/>
                  </a:lnTo>
                  <a:close/>
                </a:path>
                <a:path w="8254" h="248285">
                  <a:moveTo>
                    <a:pt x="6248" y="0"/>
                  </a:moveTo>
                  <a:lnTo>
                    <a:pt x="4902" y="0"/>
                  </a:lnTo>
                  <a:lnTo>
                    <a:pt x="3263" y="0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6248" y="248221"/>
                  </a:lnTo>
                  <a:lnTo>
                    <a:pt x="6248" y="0"/>
                  </a:lnTo>
                  <a:close/>
                </a:path>
                <a:path w="8254" h="248285">
                  <a:moveTo>
                    <a:pt x="7899" y="0"/>
                  </a:moveTo>
                  <a:lnTo>
                    <a:pt x="6261" y="0"/>
                  </a:lnTo>
                  <a:lnTo>
                    <a:pt x="6261" y="248221"/>
                  </a:lnTo>
                  <a:lnTo>
                    <a:pt x="7899" y="248221"/>
                  </a:lnTo>
                  <a:lnTo>
                    <a:pt x="7899" y="0"/>
                  </a:lnTo>
                  <a:close/>
                </a:path>
              </a:pathLst>
            </a:custGeom>
            <a:solidFill>
              <a:srgbClr val="997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69910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51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3251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967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774800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889" y="0"/>
                  </a:moveTo>
                  <a:lnTo>
                    <a:pt x="3276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967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779702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967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782966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51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947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786217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4889" y="0"/>
                  </a:moveTo>
                  <a:lnTo>
                    <a:pt x="3276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  <a:path w="8254" h="248285">
                  <a:moveTo>
                    <a:pt x="8166" y="0"/>
                  </a:moveTo>
                  <a:lnTo>
                    <a:pt x="6527" y="0"/>
                  </a:lnTo>
                  <a:lnTo>
                    <a:pt x="4902" y="0"/>
                  </a:lnTo>
                  <a:lnTo>
                    <a:pt x="4902" y="248221"/>
                  </a:lnTo>
                  <a:lnTo>
                    <a:pt x="6527" y="248221"/>
                  </a:lnTo>
                  <a:lnTo>
                    <a:pt x="8166" y="248221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9475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79438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9474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79600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917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797647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9172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800898" y="5278195"/>
              <a:ext cx="6350" cy="248285"/>
            </a:xfrm>
            <a:custGeom>
              <a:avLst/>
              <a:gdLst/>
              <a:ahLst/>
              <a:cxnLst/>
              <a:rect l="l" t="t" r="r" b="b"/>
              <a:pathLst>
                <a:path w="6350" h="248285">
                  <a:moveTo>
                    <a:pt x="6261" y="0"/>
                  </a:moveTo>
                  <a:lnTo>
                    <a:pt x="4902" y="0"/>
                  </a:ln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6261" y="248221"/>
                  </a:lnTo>
                  <a:lnTo>
                    <a:pt x="6261" y="0"/>
                  </a:lnTo>
                  <a:close/>
                </a:path>
              </a:pathLst>
            </a:custGeom>
            <a:solidFill>
              <a:srgbClr val="917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807159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9171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808785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F6F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810411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  <a:path w="6984" h="248285">
                  <a:moveTo>
                    <a:pt x="6540" y="0"/>
                  </a:moveTo>
                  <a:lnTo>
                    <a:pt x="4914" y="0"/>
                  </a:lnTo>
                  <a:lnTo>
                    <a:pt x="3276" y="0"/>
                  </a:lnTo>
                  <a:lnTo>
                    <a:pt x="3276" y="248221"/>
                  </a:lnTo>
                  <a:lnTo>
                    <a:pt x="4902" y="248221"/>
                  </a:lnTo>
                  <a:lnTo>
                    <a:pt x="6540" y="248221"/>
                  </a:lnTo>
                  <a:lnTo>
                    <a:pt x="6540" y="0"/>
                  </a:lnTo>
                  <a:close/>
                </a:path>
              </a:pathLst>
            </a:custGeom>
            <a:solidFill>
              <a:srgbClr val="8F6E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816951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8F6D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818576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8F6E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820215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F6D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82182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C6C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823466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3809" h="248285">
                  <a:moveTo>
                    <a:pt x="3276" y="0"/>
                  </a:moveTo>
                  <a:lnTo>
                    <a:pt x="1638" y="0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8C6B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826730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8C6A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829994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8C6B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831632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8C6A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836521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8A68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838160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A67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83977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A66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841411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8A68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843049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A67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844675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2971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2971" y="248221"/>
                  </a:lnTo>
                  <a:lnTo>
                    <a:pt x="2971" y="0"/>
                  </a:lnTo>
                  <a:close/>
                </a:path>
                <a:path w="5079" h="248285">
                  <a:moveTo>
                    <a:pt x="4635" y="0"/>
                  </a:moveTo>
                  <a:lnTo>
                    <a:pt x="2997" y="0"/>
                  </a:lnTo>
                  <a:lnTo>
                    <a:pt x="2997" y="248221"/>
                  </a:lnTo>
                  <a:lnTo>
                    <a:pt x="4635" y="248221"/>
                  </a:lnTo>
                  <a:lnTo>
                    <a:pt x="4635" y="0"/>
                  </a:lnTo>
                  <a:close/>
                </a:path>
              </a:pathLst>
            </a:custGeom>
            <a:solidFill>
              <a:srgbClr val="8A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849285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5079" h="248285">
                  <a:moveTo>
                    <a:pt x="4914" y="0"/>
                  </a:moveTo>
                  <a:lnTo>
                    <a:pt x="3276" y="0"/>
                  </a:lnTo>
                  <a:lnTo>
                    <a:pt x="1651" y="0"/>
                  </a:lnTo>
                  <a:lnTo>
                    <a:pt x="1651" y="248221"/>
                  </a:lnTo>
                  <a:lnTo>
                    <a:pt x="3276" y="248221"/>
                  </a:lnTo>
                  <a:lnTo>
                    <a:pt x="4914" y="248221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rgbClr val="8764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854187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764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85581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76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857464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8763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859090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876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862354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8561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865605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  <a:path w="5079" h="248285">
                  <a:moveTo>
                    <a:pt x="4902" y="0"/>
                  </a:moveTo>
                  <a:lnTo>
                    <a:pt x="3276" y="0"/>
                  </a:lnTo>
                  <a:lnTo>
                    <a:pt x="3276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855F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870507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55F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872133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855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875409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825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877034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25C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878648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276" y="0"/>
                  </a:moveTo>
                  <a:lnTo>
                    <a:pt x="1651" y="0"/>
                  </a:lnTo>
                  <a:lnTo>
                    <a:pt x="1651" y="248221"/>
                  </a:lnTo>
                  <a:lnTo>
                    <a:pt x="3276" y="24822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825C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881924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276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825C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886826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35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358" y="24822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825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888173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8059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893062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76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80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89633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8059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897964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805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90122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8058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902866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7D56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904480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76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7D56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907756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6527" y="0"/>
                  </a:moveTo>
                  <a:lnTo>
                    <a:pt x="6527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6527" y="248221"/>
                  </a:lnTo>
                  <a:lnTo>
                    <a:pt x="6527" y="0"/>
                  </a:lnTo>
                  <a:close/>
                </a:path>
              </a:pathLst>
            </a:custGeom>
            <a:solidFill>
              <a:srgbClr val="7D5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914322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7D55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915896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7A5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91757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7A53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91914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7A52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20824" y="5278195"/>
              <a:ext cx="6350" cy="248285"/>
            </a:xfrm>
            <a:custGeom>
              <a:avLst/>
              <a:gdLst/>
              <a:ahLst/>
              <a:cxnLst/>
              <a:rect l="l" t="t" r="r" b="b"/>
              <a:pathLst>
                <a:path w="6350" h="248285">
                  <a:moveTo>
                    <a:pt x="3213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74" y="248221"/>
                  </a:lnTo>
                  <a:lnTo>
                    <a:pt x="3213" y="248221"/>
                  </a:lnTo>
                  <a:lnTo>
                    <a:pt x="3213" y="0"/>
                  </a:lnTo>
                  <a:close/>
                </a:path>
                <a:path w="6350" h="248285">
                  <a:moveTo>
                    <a:pt x="6184" y="0"/>
                  </a:moveTo>
                  <a:lnTo>
                    <a:pt x="4889" y="0"/>
                  </a:lnTo>
                  <a:lnTo>
                    <a:pt x="3251" y="0"/>
                  </a:lnTo>
                  <a:lnTo>
                    <a:pt x="3251" y="248221"/>
                  </a:lnTo>
                  <a:lnTo>
                    <a:pt x="4826" y="248221"/>
                  </a:lnTo>
                  <a:lnTo>
                    <a:pt x="6184" y="248221"/>
                  </a:lnTo>
                  <a:lnTo>
                    <a:pt x="6184" y="0"/>
                  </a:lnTo>
                  <a:close/>
                </a:path>
              </a:pathLst>
            </a:custGeom>
            <a:solidFill>
              <a:srgbClr val="7A52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2709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7A5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28685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784F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30362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3200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62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  <a:path w="8254" h="248285">
                  <a:moveTo>
                    <a:pt x="6451" y="0"/>
                  </a:moveTo>
                  <a:lnTo>
                    <a:pt x="4889" y="0"/>
                  </a:lnTo>
                  <a:lnTo>
                    <a:pt x="3251" y="0"/>
                  </a:lnTo>
                  <a:lnTo>
                    <a:pt x="3251" y="248221"/>
                  </a:lnTo>
                  <a:lnTo>
                    <a:pt x="4826" y="248221"/>
                  </a:lnTo>
                  <a:lnTo>
                    <a:pt x="6451" y="248221"/>
                  </a:lnTo>
                  <a:lnTo>
                    <a:pt x="6451" y="0"/>
                  </a:lnTo>
                  <a:close/>
                </a:path>
                <a:path w="8254" h="248285">
                  <a:moveTo>
                    <a:pt x="8140" y="0"/>
                  </a:moveTo>
                  <a:lnTo>
                    <a:pt x="6502" y="0"/>
                  </a:lnTo>
                  <a:lnTo>
                    <a:pt x="6502" y="248221"/>
                  </a:lnTo>
                  <a:lnTo>
                    <a:pt x="8140" y="248221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rgbClr val="784F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38427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27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327" y="248221"/>
                  </a:lnTo>
                  <a:lnTo>
                    <a:pt x="3327" y="0"/>
                  </a:lnTo>
                  <a:close/>
                </a:path>
              </a:pathLst>
            </a:custGeom>
            <a:solidFill>
              <a:srgbClr val="784E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41691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76" y="0"/>
                  </a:lnTo>
                  <a:lnTo>
                    <a:pt x="1676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754C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45043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1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87" y="248221"/>
                  </a:lnTo>
                  <a:lnTo>
                    <a:pt x="3213" y="248221"/>
                  </a:lnTo>
                  <a:lnTo>
                    <a:pt x="3213" y="0"/>
                  </a:lnTo>
                  <a:close/>
                </a:path>
              </a:pathLst>
            </a:custGeom>
            <a:solidFill>
              <a:srgbClr val="754C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48307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754B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49869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27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327" y="248221"/>
                  </a:lnTo>
                  <a:lnTo>
                    <a:pt x="3327" y="0"/>
                  </a:lnTo>
                  <a:close/>
                </a:path>
              </a:pathLst>
            </a:custGeom>
            <a:solidFill>
              <a:srgbClr val="754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313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754B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4810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00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62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rgbClr val="7349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58061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3200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74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  <a:path w="6984" h="248285">
                  <a:moveTo>
                    <a:pt x="4889" y="0"/>
                  </a:moveTo>
                  <a:lnTo>
                    <a:pt x="3251" y="0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  <a:path w="6984" h="248285">
                  <a:moveTo>
                    <a:pt x="6578" y="0"/>
                  </a:moveTo>
                  <a:lnTo>
                    <a:pt x="4940" y="0"/>
                  </a:lnTo>
                  <a:lnTo>
                    <a:pt x="4940" y="248221"/>
                  </a:lnTo>
                  <a:lnTo>
                    <a:pt x="6578" y="248221"/>
                  </a:lnTo>
                  <a:lnTo>
                    <a:pt x="6578" y="0"/>
                  </a:lnTo>
                  <a:close/>
                </a:path>
              </a:pathLst>
            </a:custGeom>
            <a:solidFill>
              <a:srgbClr val="7348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64563" y="5278195"/>
              <a:ext cx="3175" cy="248285"/>
            </a:xfrm>
            <a:custGeom>
              <a:avLst/>
              <a:gdLst/>
              <a:ahLst/>
              <a:cxnLst/>
              <a:rect l="l" t="t" r="r" b="b"/>
              <a:pathLst>
                <a:path w="3175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175" h="248285">
                  <a:moveTo>
                    <a:pt x="3048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048" y="24822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734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67585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7347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69161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3809" h="248285">
                  <a:moveTo>
                    <a:pt x="3327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327" y="248221"/>
                  </a:lnTo>
                  <a:lnTo>
                    <a:pt x="3327" y="0"/>
                  </a:lnTo>
                  <a:close/>
                </a:path>
              </a:pathLst>
            </a:custGeom>
            <a:solidFill>
              <a:srgbClr val="7046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72412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7046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75676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5079" h="248285">
                  <a:moveTo>
                    <a:pt x="3314" y="0"/>
                  </a:moveTo>
                  <a:lnTo>
                    <a:pt x="1676" y="0"/>
                  </a:lnTo>
                  <a:lnTo>
                    <a:pt x="1676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  <a:path w="5079" h="248285">
                  <a:moveTo>
                    <a:pt x="4991" y="0"/>
                  </a:moveTo>
                  <a:lnTo>
                    <a:pt x="3352" y="0"/>
                  </a:lnTo>
                  <a:lnTo>
                    <a:pt x="3352" y="248221"/>
                  </a:lnTo>
                  <a:lnTo>
                    <a:pt x="4991" y="248221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rgbClr val="7044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8060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7044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82292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6E43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983854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6E43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985531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00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74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rgbClr val="6E42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88795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00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62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  <a:path w="5079" h="248285">
                  <a:moveTo>
                    <a:pt x="4876" y="0"/>
                  </a:moveTo>
                  <a:lnTo>
                    <a:pt x="3251" y="0"/>
                  </a:lnTo>
                  <a:lnTo>
                    <a:pt x="3251" y="248221"/>
                  </a:lnTo>
                  <a:lnTo>
                    <a:pt x="4876" y="248221"/>
                  </a:lnTo>
                  <a:lnTo>
                    <a:pt x="4876" y="0"/>
                  </a:lnTo>
                  <a:close/>
                </a:path>
              </a:pathLst>
            </a:custGeom>
            <a:solidFill>
              <a:srgbClr val="6E42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93620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6E4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95297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6B3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96974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00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74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6B3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001799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6B3F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003476" y="5278195"/>
              <a:ext cx="3175" cy="248285"/>
            </a:xfrm>
            <a:custGeom>
              <a:avLst/>
              <a:gdLst/>
              <a:ahLst/>
              <a:cxnLst/>
              <a:rect l="l" t="t" r="r" b="b"/>
              <a:pathLst>
                <a:path w="3175" h="248285">
                  <a:moveTo>
                    <a:pt x="2921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74" y="248221"/>
                  </a:lnTo>
                  <a:lnTo>
                    <a:pt x="2921" y="248221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6B3E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006397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6B3E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00964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693D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011337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76" y="0"/>
                  </a:lnTo>
                  <a:lnTo>
                    <a:pt x="1676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693C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014588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314" y="0"/>
                  </a:lnTo>
                  <a:lnTo>
                    <a:pt x="1676" y="0"/>
                  </a:lnTo>
                  <a:lnTo>
                    <a:pt x="1676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693C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19529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00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62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rgbClr val="693B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022767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663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24342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6639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2759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6638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29282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6984" h="248285">
                  <a:moveTo>
                    <a:pt x="4876" y="0"/>
                  </a:moveTo>
                  <a:lnTo>
                    <a:pt x="3314" y="0"/>
                  </a:lnTo>
                  <a:lnTo>
                    <a:pt x="1676" y="0"/>
                  </a:lnTo>
                  <a:lnTo>
                    <a:pt x="1676" y="248221"/>
                  </a:lnTo>
                  <a:lnTo>
                    <a:pt x="3251" y="248221"/>
                  </a:lnTo>
                  <a:lnTo>
                    <a:pt x="4876" y="248221"/>
                  </a:lnTo>
                  <a:lnTo>
                    <a:pt x="4876" y="0"/>
                  </a:lnTo>
                  <a:close/>
                </a:path>
                <a:path w="6984" h="248285">
                  <a:moveTo>
                    <a:pt x="6565" y="0"/>
                  </a:moveTo>
                  <a:lnTo>
                    <a:pt x="4927" y="0"/>
                  </a:lnTo>
                  <a:lnTo>
                    <a:pt x="4927" y="248221"/>
                  </a:lnTo>
                  <a:lnTo>
                    <a:pt x="6565" y="248221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6638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35785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76" y="0"/>
                  </a:lnTo>
                  <a:lnTo>
                    <a:pt x="1676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633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039036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327" y="0"/>
                  </a:lnTo>
                  <a:lnTo>
                    <a:pt x="1689" y="0"/>
                  </a:lnTo>
                  <a:lnTo>
                    <a:pt x="1689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6336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43976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2908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62" y="248221"/>
                  </a:lnTo>
                  <a:lnTo>
                    <a:pt x="2908" y="248221"/>
                  </a:lnTo>
                  <a:lnTo>
                    <a:pt x="2908" y="0"/>
                  </a:lnTo>
                  <a:close/>
                </a:path>
                <a:path w="5079" h="248285">
                  <a:moveTo>
                    <a:pt x="4648" y="0"/>
                  </a:moveTo>
                  <a:lnTo>
                    <a:pt x="3022" y="0"/>
                  </a:lnTo>
                  <a:lnTo>
                    <a:pt x="3022" y="248221"/>
                  </a:lnTo>
                  <a:lnTo>
                    <a:pt x="4648" y="248221"/>
                  </a:lnTo>
                  <a:lnTo>
                    <a:pt x="4648" y="0"/>
                  </a:lnTo>
                  <a:close/>
                </a:path>
              </a:pathLst>
            </a:custGeom>
            <a:solidFill>
              <a:srgbClr val="6335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48574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76" y="0"/>
                  </a:lnTo>
                  <a:lnTo>
                    <a:pt x="1676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6133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51812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6984" h="248285">
                  <a:moveTo>
                    <a:pt x="4902" y="0"/>
                  </a:moveTo>
                  <a:lnTo>
                    <a:pt x="3327" y="0"/>
                  </a:lnTo>
                  <a:lnTo>
                    <a:pt x="1701" y="0"/>
                  </a:lnTo>
                  <a:lnTo>
                    <a:pt x="1701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  <a:path w="6984" h="248285">
                  <a:moveTo>
                    <a:pt x="6578" y="0"/>
                  </a:moveTo>
                  <a:lnTo>
                    <a:pt x="4940" y="0"/>
                  </a:lnTo>
                  <a:lnTo>
                    <a:pt x="4940" y="248221"/>
                  </a:lnTo>
                  <a:lnTo>
                    <a:pt x="6578" y="248221"/>
                  </a:lnTo>
                  <a:lnTo>
                    <a:pt x="6578" y="0"/>
                  </a:lnTo>
                  <a:close/>
                </a:path>
              </a:pathLst>
            </a:custGeom>
            <a:solidFill>
              <a:srgbClr val="6132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058327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314" y="0"/>
                  </a:lnTo>
                  <a:lnTo>
                    <a:pt x="1689" y="0"/>
                  </a:lnTo>
                  <a:lnTo>
                    <a:pt x="1689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6131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063255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5E30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066519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5079" h="248285">
                  <a:moveTo>
                    <a:pt x="4876" y="0"/>
                  </a:moveTo>
                  <a:lnTo>
                    <a:pt x="3314" y="0"/>
                  </a:lnTo>
                  <a:lnTo>
                    <a:pt x="1676" y="0"/>
                  </a:lnTo>
                  <a:lnTo>
                    <a:pt x="1676" y="248221"/>
                  </a:lnTo>
                  <a:lnTo>
                    <a:pt x="3238" y="248221"/>
                  </a:lnTo>
                  <a:lnTo>
                    <a:pt x="4876" y="248221"/>
                  </a:lnTo>
                  <a:lnTo>
                    <a:pt x="4876" y="0"/>
                  </a:lnTo>
                  <a:close/>
                </a:path>
              </a:pathLst>
            </a:custGeom>
            <a:solidFill>
              <a:srgbClr val="5E2F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071459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5E2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073021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5D2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074698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00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74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5D2D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079524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5079" h="248285">
                  <a:moveTo>
                    <a:pt x="3314" y="0"/>
                  </a:moveTo>
                  <a:lnTo>
                    <a:pt x="1676" y="0"/>
                  </a:lnTo>
                  <a:lnTo>
                    <a:pt x="1676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  <a:path w="5079" h="248285">
                  <a:moveTo>
                    <a:pt x="5003" y="0"/>
                  </a:moveTo>
                  <a:lnTo>
                    <a:pt x="3365" y="0"/>
                  </a:lnTo>
                  <a:lnTo>
                    <a:pt x="3365" y="248221"/>
                  </a:lnTo>
                  <a:lnTo>
                    <a:pt x="5003" y="248221"/>
                  </a:lnTo>
                  <a:lnTo>
                    <a:pt x="5003" y="0"/>
                  </a:lnTo>
                  <a:close/>
                </a:path>
              </a:pathLst>
            </a:custGeom>
            <a:solidFill>
              <a:srgbClr val="5C2C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084464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5079" h="248285">
                  <a:moveTo>
                    <a:pt x="4648" y="0"/>
                  </a:moveTo>
                  <a:lnTo>
                    <a:pt x="3022" y="0"/>
                  </a:lnTo>
                  <a:lnTo>
                    <a:pt x="1676" y="0"/>
                  </a:lnTo>
                  <a:lnTo>
                    <a:pt x="1676" y="248221"/>
                  </a:lnTo>
                  <a:lnTo>
                    <a:pt x="3022" y="248221"/>
                  </a:lnTo>
                  <a:lnTo>
                    <a:pt x="4648" y="248221"/>
                  </a:lnTo>
                  <a:lnTo>
                    <a:pt x="4648" y="0"/>
                  </a:lnTo>
                  <a:close/>
                </a:path>
              </a:pathLst>
            </a:custGeom>
            <a:solidFill>
              <a:srgbClr val="5B2B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089061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5B2A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090738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3200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74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  <a:path w="6984" h="248285">
                  <a:moveTo>
                    <a:pt x="6464" y="0"/>
                  </a:moveTo>
                  <a:lnTo>
                    <a:pt x="4889" y="0"/>
                  </a:lnTo>
                  <a:lnTo>
                    <a:pt x="3251" y="0"/>
                  </a:lnTo>
                  <a:lnTo>
                    <a:pt x="3251" y="248221"/>
                  </a:lnTo>
                  <a:lnTo>
                    <a:pt x="4826" y="248221"/>
                  </a:lnTo>
                  <a:lnTo>
                    <a:pt x="6464" y="248221"/>
                  </a:lnTo>
                  <a:lnTo>
                    <a:pt x="6464" y="0"/>
                  </a:lnTo>
                  <a:close/>
                </a:path>
              </a:pathLst>
            </a:custGeom>
            <a:solidFill>
              <a:srgbClr val="5A2A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097240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592A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098929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00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62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rgbClr val="5929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102180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592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103755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3809" h="248285">
                  <a:moveTo>
                    <a:pt x="3302" y="0"/>
                  </a:moveTo>
                  <a:lnTo>
                    <a:pt x="1676" y="0"/>
                  </a:lnTo>
                  <a:lnTo>
                    <a:pt x="1676" y="248221"/>
                  </a:lnTo>
                  <a:lnTo>
                    <a:pt x="3302" y="248221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82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107006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76" y="0"/>
                  </a:lnTo>
                  <a:lnTo>
                    <a:pt x="1676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582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110257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572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111934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1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74" y="248221"/>
                  </a:lnTo>
                  <a:lnTo>
                    <a:pt x="3213" y="248221"/>
                  </a:lnTo>
                  <a:lnTo>
                    <a:pt x="3213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251" y="0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5726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116874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5725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118436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27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327" y="248221"/>
                  </a:lnTo>
                  <a:lnTo>
                    <a:pt x="3327" y="0"/>
                  </a:lnTo>
                  <a:close/>
                </a:path>
              </a:pathLst>
            </a:custGeom>
            <a:solidFill>
              <a:srgbClr val="5625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121700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3809" h="248285">
                  <a:moveTo>
                    <a:pt x="3302" y="0"/>
                  </a:moveTo>
                  <a:lnTo>
                    <a:pt x="1676" y="0"/>
                  </a:lnTo>
                  <a:lnTo>
                    <a:pt x="1676" y="248221"/>
                  </a:lnTo>
                  <a:lnTo>
                    <a:pt x="3302" y="248221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32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8124951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35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358" y="24822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532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126298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76" y="0"/>
                  </a:lnTo>
                  <a:lnTo>
                    <a:pt x="1676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522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129651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1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87" y="248221"/>
                  </a:lnTo>
                  <a:lnTo>
                    <a:pt x="3213" y="248221"/>
                  </a:lnTo>
                  <a:lnTo>
                    <a:pt x="3213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5221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134477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314" y="0"/>
                  </a:lnTo>
                  <a:lnTo>
                    <a:pt x="1676" y="0"/>
                  </a:lnTo>
                  <a:lnTo>
                    <a:pt x="1676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5120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139417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00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62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rgbClr val="511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14266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501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144243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76" y="0"/>
                  </a:lnTo>
                  <a:lnTo>
                    <a:pt x="1676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4F1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147481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5079" h="248285">
                  <a:moveTo>
                    <a:pt x="3327" y="0"/>
                  </a:moveTo>
                  <a:lnTo>
                    <a:pt x="1701" y="0"/>
                  </a:lnTo>
                  <a:lnTo>
                    <a:pt x="1701" y="248221"/>
                  </a:lnTo>
                  <a:lnTo>
                    <a:pt x="3327" y="248221"/>
                  </a:lnTo>
                  <a:lnTo>
                    <a:pt x="3327" y="0"/>
                  </a:lnTo>
                  <a:close/>
                </a:path>
                <a:path w="5079" h="248285">
                  <a:moveTo>
                    <a:pt x="5003" y="0"/>
                  </a:moveTo>
                  <a:lnTo>
                    <a:pt x="3378" y="0"/>
                  </a:lnTo>
                  <a:lnTo>
                    <a:pt x="3378" y="248221"/>
                  </a:lnTo>
                  <a:lnTo>
                    <a:pt x="5003" y="248221"/>
                  </a:lnTo>
                  <a:lnTo>
                    <a:pt x="5003" y="0"/>
                  </a:lnTo>
                  <a:close/>
                </a:path>
              </a:pathLst>
            </a:custGeom>
            <a:solidFill>
              <a:srgbClr val="4F1D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152422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8254" h="248285">
                  <a:moveTo>
                    <a:pt x="4889" y="0"/>
                  </a:moveTo>
                  <a:lnTo>
                    <a:pt x="3314" y="0"/>
                  </a:lnTo>
                  <a:lnTo>
                    <a:pt x="1676" y="0"/>
                  </a:lnTo>
                  <a:lnTo>
                    <a:pt x="1676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  <a:path w="8254" h="248285">
                  <a:moveTo>
                    <a:pt x="8140" y="0"/>
                  </a:moveTo>
                  <a:lnTo>
                    <a:pt x="6578" y="0"/>
                  </a:lnTo>
                  <a:lnTo>
                    <a:pt x="4940" y="0"/>
                  </a:lnTo>
                  <a:lnTo>
                    <a:pt x="4940" y="248221"/>
                  </a:lnTo>
                  <a:lnTo>
                    <a:pt x="6502" y="248221"/>
                  </a:lnTo>
                  <a:lnTo>
                    <a:pt x="8140" y="248221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rgbClr val="4E1C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160613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00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74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251" y="0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4D1B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165426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35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358" y="248221"/>
                  </a:lnTo>
                  <a:lnTo>
                    <a:pt x="1358" y="0"/>
                  </a:lnTo>
                  <a:close/>
                </a:path>
                <a:path w="5079" h="248285">
                  <a:moveTo>
                    <a:pt x="4673" y="0"/>
                  </a:moveTo>
                  <a:lnTo>
                    <a:pt x="3111" y="0"/>
                  </a:lnTo>
                  <a:lnTo>
                    <a:pt x="1473" y="0"/>
                  </a:lnTo>
                  <a:lnTo>
                    <a:pt x="1473" y="248221"/>
                  </a:lnTo>
                  <a:lnTo>
                    <a:pt x="3035" y="248221"/>
                  </a:lnTo>
                  <a:lnTo>
                    <a:pt x="4673" y="248221"/>
                  </a:lnTo>
                  <a:lnTo>
                    <a:pt x="4673" y="0"/>
                  </a:lnTo>
                  <a:close/>
                </a:path>
              </a:pathLst>
            </a:custGeom>
            <a:solidFill>
              <a:srgbClr val="4C1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17013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4C19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17171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4B19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173402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00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62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  <a:path w="5079" h="248285">
                  <a:moveTo>
                    <a:pt x="4876" y="0"/>
                  </a:moveTo>
                  <a:lnTo>
                    <a:pt x="3251" y="0"/>
                  </a:lnTo>
                  <a:lnTo>
                    <a:pt x="3251" y="248221"/>
                  </a:lnTo>
                  <a:lnTo>
                    <a:pt x="4876" y="248221"/>
                  </a:lnTo>
                  <a:lnTo>
                    <a:pt x="4876" y="0"/>
                  </a:lnTo>
                  <a:close/>
                </a:path>
              </a:pathLst>
            </a:custGeom>
            <a:solidFill>
              <a:srgbClr val="4B18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178215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27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327" y="248221"/>
                  </a:lnTo>
                  <a:lnTo>
                    <a:pt x="3327" y="0"/>
                  </a:lnTo>
                  <a:close/>
                </a:path>
              </a:pathLst>
            </a:custGeom>
            <a:solidFill>
              <a:srgbClr val="4B17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181580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4A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8183155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491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8184845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00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62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  <a:path w="5079" h="248285">
                  <a:moveTo>
                    <a:pt x="4876" y="0"/>
                  </a:moveTo>
                  <a:lnTo>
                    <a:pt x="3238" y="0"/>
                  </a:lnTo>
                  <a:lnTo>
                    <a:pt x="3238" y="248221"/>
                  </a:lnTo>
                  <a:lnTo>
                    <a:pt x="4876" y="248221"/>
                  </a:lnTo>
                  <a:lnTo>
                    <a:pt x="4876" y="0"/>
                  </a:lnTo>
                  <a:close/>
                </a:path>
              </a:pathLst>
            </a:custGeom>
            <a:solidFill>
              <a:srgbClr val="4715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8189658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5079" h="248285">
                  <a:moveTo>
                    <a:pt x="4889" y="0"/>
                  </a:moveTo>
                  <a:lnTo>
                    <a:pt x="3327" y="0"/>
                  </a:lnTo>
                  <a:lnTo>
                    <a:pt x="1689" y="0"/>
                  </a:lnTo>
                  <a:lnTo>
                    <a:pt x="1689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4714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8194598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00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62" y="248221"/>
                  </a:lnTo>
                  <a:lnTo>
                    <a:pt x="3200" y="248221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rgbClr val="4513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8197850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5079" h="248285">
                  <a:moveTo>
                    <a:pt x="4876" y="0"/>
                  </a:moveTo>
                  <a:lnTo>
                    <a:pt x="3314" y="0"/>
                  </a:lnTo>
                  <a:lnTo>
                    <a:pt x="1676" y="0"/>
                  </a:lnTo>
                  <a:lnTo>
                    <a:pt x="1676" y="248221"/>
                  </a:lnTo>
                  <a:lnTo>
                    <a:pt x="3251" y="248221"/>
                  </a:lnTo>
                  <a:lnTo>
                    <a:pt x="4876" y="248221"/>
                  </a:lnTo>
                  <a:lnTo>
                    <a:pt x="4876" y="0"/>
                  </a:lnTo>
                  <a:close/>
                </a:path>
              </a:pathLst>
            </a:custGeom>
            <a:solidFill>
              <a:srgbClr val="4512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202790" y="5278195"/>
              <a:ext cx="3175" cy="248285"/>
            </a:xfrm>
            <a:custGeom>
              <a:avLst/>
              <a:gdLst/>
              <a:ahLst/>
              <a:cxnLst/>
              <a:rect l="l" t="t" r="r" b="b"/>
              <a:pathLst>
                <a:path w="3175" h="248285">
                  <a:moveTo>
                    <a:pt x="2908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562" y="248221"/>
                  </a:lnTo>
                  <a:lnTo>
                    <a:pt x="2908" y="24822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4511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820569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4510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8207374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4310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8208949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14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314" y="24822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430F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8212201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3809" h="248285">
                  <a:moveTo>
                    <a:pt x="3327" y="0"/>
                  </a:moveTo>
                  <a:lnTo>
                    <a:pt x="1689" y="0"/>
                  </a:lnTo>
                  <a:lnTo>
                    <a:pt x="1689" y="248221"/>
                  </a:lnTo>
                  <a:lnTo>
                    <a:pt x="3327" y="248221"/>
                  </a:lnTo>
                  <a:lnTo>
                    <a:pt x="3327" y="0"/>
                  </a:lnTo>
                  <a:close/>
                </a:path>
              </a:pathLst>
            </a:custGeom>
            <a:solidFill>
              <a:srgbClr val="430E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7508499" y="5530623"/>
              <a:ext cx="0" cy="11430"/>
            </a:xfrm>
            <a:custGeom>
              <a:avLst/>
              <a:gdLst/>
              <a:ahLst/>
              <a:cxnLst/>
              <a:rect l="l" t="t" r="r" b="b"/>
              <a:pathLst>
                <a:path h="11429">
                  <a:moveTo>
                    <a:pt x="0" y="0"/>
                  </a:moveTo>
                  <a:lnTo>
                    <a:pt x="0" y="1099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797954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184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80284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194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804482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194F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807746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610" y="0"/>
                  </a:moveTo>
                  <a:lnTo>
                    <a:pt x="3251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4610" y="248221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1A52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812356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14" y="0"/>
                  </a:moveTo>
                  <a:lnTo>
                    <a:pt x="3276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4914" y="248221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rgbClr val="1B52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817258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1C52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822160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1D52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823773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6540" y="0"/>
                  </a:moveTo>
                  <a:lnTo>
                    <a:pt x="4902" y="0"/>
                  </a:lnTo>
                  <a:lnTo>
                    <a:pt x="3276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4902" y="248221"/>
                  </a:lnTo>
                  <a:lnTo>
                    <a:pt x="6540" y="248221"/>
                  </a:lnTo>
                  <a:lnTo>
                    <a:pt x="6540" y="0"/>
                  </a:lnTo>
                  <a:close/>
                </a:path>
              </a:pathLst>
            </a:custGeom>
            <a:solidFill>
              <a:srgbClr val="1E54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830300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1F54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831939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8153" y="0"/>
                  </a:moveTo>
                  <a:lnTo>
                    <a:pt x="8153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8153" y="248221"/>
                  </a:lnTo>
                  <a:lnTo>
                    <a:pt x="8153" y="0"/>
                  </a:lnTo>
                  <a:close/>
                </a:path>
              </a:pathLst>
            </a:custGeom>
            <a:solidFill>
              <a:srgbClr val="2054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840105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51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12" y="248221"/>
                  </a:lnTo>
                  <a:lnTo>
                    <a:pt x="3251" y="24822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2157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843356" y="5278195"/>
              <a:ext cx="9525" cy="248285"/>
            </a:xfrm>
            <a:custGeom>
              <a:avLst/>
              <a:gdLst/>
              <a:ahLst/>
              <a:cxnLst/>
              <a:rect l="l" t="t" r="r" b="b"/>
              <a:pathLst>
                <a:path w="9525" h="248285">
                  <a:moveTo>
                    <a:pt x="9512" y="0"/>
                  </a:moveTo>
                  <a:lnTo>
                    <a:pt x="9512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9512" y="248221"/>
                  </a:lnTo>
                  <a:lnTo>
                    <a:pt x="9512" y="0"/>
                  </a:lnTo>
                  <a:close/>
                </a:path>
              </a:pathLst>
            </a:custGeom>
            <a:solidFill>
              <a:srgbClr val="225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852881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2457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857771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6515" y="0"/>
                  </a:moveTo>
                  <a:lnTo>
                    <a:pt x="651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6515" y="248221"/>
                  </a:lnTo>
                  <a:lnTo>
                    <a:pt x="6515" y="0"/>
                  </a:lnTo>
                  <a:close/>
                </a:path>
              </a:pathLst>
            </a:custGeom>
            <a:solidFill>
              <a:srgbClr val="2559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864286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8166" y="0"/>
                  </a:moveTo>
                  <a:lnTo>
                    <a:pt x="8166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8166" y="248221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26591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872452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2759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874077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285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875716" y="5278195"/>
              <a:ext cx="11430" cy="248285"/>
            </a:xfrm>
            <a:custGeom>
              <a:avLst/>
              <a:gdLst/>
              <a:ahLst/>
              <a:cxnLst/>
              <a:rect l="l" t="t" r="r" b="b"/>
              <a:pathLst>
                <a:path w="11429" h="248285">
                  <a:moveTo>
                    <a:pt x="11404" y="0"/>
                  </a:moveTo>
                  <a:lnTo>
                    <a:pt x="11404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1404" y="248221"/>
                  </a:lnTo>
                  <a:lnTo>
                    <a:pt x="11404" y="0"/>
                  </a:lnTo>
                  <a:close/>
                </a:path>
              </a:pathLst>
            </a:custGeom>
            <a:solidFill>
              <a:srgbClr val="295C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88713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2A5C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888759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2B5C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890397" y="5278195"/>
              <a:ext cx="9525" cy="248285"/>
            </a:xfrm>
            <a:custGeom>
              <a:avLst/>
              <a:gdLst/>
              <a:ahLst/>
              <a:cxnLst/>
              <a:rect l="l" t="t" r="r" b="b"/>
              <a:pathLst>
                <a:path w="9525" h="248285">
                  <a:moveTo>
                    <a:pt x="9512" y="0"/>
                  </a:moveTo>
                  <a:lnTo>
                    <a:pt x="9512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9512" y="248221"/>
                  </a:lnTo>
                  <a:lnTo>
                    <a:pt x="9512" y="0"/>
                  </a:lnTo>
                  <a:close/>
                </a:path>
              </a:pathLst>
            </a:custGeom>
            <a:solidFill>
              <a:srgbClr val="2C5E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899897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76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2D5E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903173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2E5E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906425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  <a:path w="6984" h="248285">
                  <a:moveTo>
                    <a:pt x="6527" y="0"/>
                  </a:moveTo>
                  <a:lnTo>
                    <a:pt x="4914" y="0"/>
                  </a:lnTo>
                  <a:lnTo>
                    <a:pt x="3276" y="0"/>
                  </a:lnTo>
                  <a:lnTo>
                    <a:pt x="3276" y="248221"/>
                  </a:lnTo>
                  <a:lnTo>
                    <a:pt x="4889" y="248221"/>
                  </a:lnTo>
                  <a:lnTo>
                    <a:pt x="6527" y="248221"/>
                  </a:lnTo>
                  <a:lnTo>
                    <a:pt x="6527" y="0"/>
                  </a:lnTo>
                  <a:close/>
                </a:path>
              </a:pathLst>
            </a:custGeom>
            <a:solidFill>
              <a:srgbClr val="2F61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912952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  <a:path w="6984" h="248285">
                  <a:moveTo>
                    <a:pt x="6527" y="0"/>
                  </a:moveTo>
                  <a:lnTo>
                    <a:pt x="4914" y="0"/>
                  </a:lnTo>
                  <a:lnTo>
                    <a:pt x="3276" y="0"/>
                  </a:lnTo>
                  <a:lnTo>
                    <a:pt x="3276" y="248221"/>
                  </a:lnTo>
                  <a:lnTo>
                    <a:pt x="4889" y="248221"/>
                  </a:lnTo>
                  <a:lnTo>
                    <a:pt x="6527" y="248221"/>
                  </a:lnTo>
                  <a:lnTo>
                    <a:pt x="6527" y="0"/>
                  </a:lnTo>
                  <a:close/>
                </a:path>
              </a:pathLst>
            </a:custGeom>
            <a:solidFill>
              <a:srgbClr val="3161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91949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316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921118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336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924370" y="5278195"/>
              <a:ext cx="13335" cy="248285"/>
            </a:xfrm>
            <a:custGeom>
              <a:avLst/>
              <a:gdLst/>
              <a:ahLst/>
              <a:cxnLst/>
              <a:rect l="l" t="t" r="r" b="b"/>
              <a:pathLst>
                <a:path w="13334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  <a:path w="13334" h="248285">
                  <a:moveTo>
                    <a:pt x="11150" y="0"/>
                  </a:moveTo>
                  <a:lnTo>
                    <a:pt x="11150" y="0"/>
                  </a:lnTo>
                  <a:lnTo>
                    <a:pt x="3276" y="0"/>
                  </a:lnTo>
                  <a:lnTo>
                    <a:pt x="3276" y="248221"/>
                  </a:lnTo>
                  <a:lnTo>
                    <a:pt x="11150" y="248221"/>
                  </a:lnTo>
                  <a:lnTo>
                    <a:pt x="11150" y="0"/>
                  </a:lnTo>
                  <a:close/>
                </a:path>
                <a:path w="13334" h="248285">
                  <a:moveTo>
                    <a:pt x="12788" y="0"/>
                  </a:moveTo>
                  <a:lnTo>
                    <a:pt x="11163" y="0"/>
                  </a:lnTo>
                  <a:lnTo>
                    <a:pt x="11163" y="248221"/>
                  </a:lnTo>
                  <a:lnTo>
                    <a:pt x="12788" y="248221"/>
                  </a:lnTo>
                  <a:lnTo>
                    <a:pt x="12788" y="0"/>
                  </a:lnTo>
                  <a:close/>
                </a:path>
              </a:pathLst>
            </a:custGeom>
            <a:solidFill>
              <a:srgbClr val="3463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6937146" y="5278195"/>
              <a:ext cx="13335" cy="248285"/>
            </a:xfrm>
            <a:custGeom>
              <a:avLst/>
              <a:gdLst/>
              <a:ahLst/>
              <a:cxnLst/>
              <a:rect l="l" t="t" r="r" b="b"/>
              <a:pathLst>
                <a:path w="13334" h="248285">
                  <a:moveTo>
                    <a:pt x="4902" y="0"/>
                  </a:moveTo>
                  <a:lnTo>
                    <a:pt x="3276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  <a:path w="13334" h="248285">
                  <a:moveTo>
                    <a:pt x="13068" y="0"/>
                  </a:moveTo>
                  <a:lnTo>
                    <a:pt x="13068" y="0"/>
                  </a:lnTo>
                  <a:lnTo>
                    <a:pt x="4914" y="0"/>
                  </a:lnTo>
                  <a:lnTo>
                    <a:pt x="4914" y="248221"/>
                  </a:lnTo>
                  <a:lnTo>
                    <a:pt x="13068" y="248221"/>
                  </a:lnTo>
                  <a:lnTo>
                    <a:pt x="13068" y="0"/>
                  </a:lnTo>
                  <a:close/>
                </a:path>
              </a:pathLst>
            </a:custGeom>
            <a:solidFill>
              <a:srgbClr val="376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6950201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386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695347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3A69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6955104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4889" y="0"/>
                  </a:moveTo>
                  <a:lnTo>
                    <a:pt x="4889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  <a:path w="8254" h="248285">
                  <a:moveTo>
                    <a:pt x="8153" y="0"/>
                  </a:moveTo>
                  <a:lnTo>
                    <a:pt x="6527" y="0"/>
                  </a:lnTo>
                  <a:lnTo>
                    <a:pt x="4902" y="0"/>
                  </a:lnTo>
                  <a:lnTo>
                    <a:pt x="4902" y="248221"/>
                  </a:lnTo>
                  <a:lnTo>
                    <a:pt x="6515" y="248221"/>
                  </a:lnTo>
                  <a:lnTo>
                    <a:pt x="8153" y="248221"/>
                  </a:lnTo>
                  <a:lnTo>
                    <a:pt x="8153" y="0"/>
                  </a:lnTo>
                  <a:close/>
                </a:path>
              </a:pathLst>
            </a:custGeom>
            <a:solidFill>
              <a:srgbClr val="3A69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963244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6984" h="248285">
                  <a:moveTo>
                    <a:pt x="6540" y="0"/>
                  </a:moveTo>
                  <a:lnTo>
                    <a:pt x="4902" y="0"/>
                  </a:lnTo>
                  <a:lnTo>
                    <a:pt x="3276" y="0"/>
                  </a:lnTo>
                  <a:lnTo>
                    <a:pt x="1651" y="0"/>
                  </a:lnTo>
                  <a:lnTo>
                    <a:pt x="1651" y="248221"/>
                  </a:lnTo>
                  <a:lnTo>
                    <a:pt x="3276" y="248221"/>
                  </a:lnTo>
                  <a:lnTo>
                    <a:pt x="4902" y="248221"/>
                  </a:lnTo>
                  <a:lnTo>
                    <a:pt x="6540" y="248221"/>
                  </a:lnTo>
                  <a:lnTo>
                    <a:pt x="6540" y="0"/>
                  </a:lnTo>
                  <a:close/>
                </a:path>
              </a:pathLst>
            </a:custGeom>
            <a:solidFill>
              <a:srgbClr val="3B69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969772" y="5278195"/>
              <a:ext cx="3175" cy="248285"/>
            </a:xfrm>
            <a:custGeom>
              <a:avLst/>
              <a:gdLst/>
              <a:ahLst/>
              <a:cxnLst/>
              <a:rect l="l" t="t" r="r" b="b"/>
              <a:pathLst>
                <a:path w="3175" h="248285">
                  <a:moveTo>
                    <a:pt x="2997" y="0"/>
                  </a:moveTo>
                  <a:lnTo>
                    <a:pt x="135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358" y="248221"/>
                  </a:lnTo>
                  <a:lnTo>
                    <a:pt x="2997" y="248221"/>
                  </a:lnTo>
                  <a:lnTo>
                    <a:pt x="2997" y="0"/>
                  </a:lnTo>
                  <a:close/>
                </a:path>
              </a:pathLst>
            </a:custGeom>
            <a:solidFill>
              <a:srgbClr val="3D6B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6972769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3E6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976033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8166" y="0"/>
                  </a:moveTo>
                  <a:lnTo>
                    <a:pt x="8166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8166" y="248221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3F6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984187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406E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989076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76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26E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6992353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8140" y="0"/>
                  </a:moveTo>
                  <a:lnTo>
                    <a:pt x="8140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8140" y="248221"/>
                  </a:lnTo>
                  <a:lnTo>
                    <a:pt x="8140" y="0"/>
                  </a:lnTo>
                  <a:close/>
                </a:path>
              </a:pathLst>
            </a:custGeom>
            <a:solidFill>
              <a:srgbClr val="426E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700049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4470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7002132" y="5278195"/>
              <a:ext cx="9525" cy="248285"/>
            </a:xfrm>
            <a:custGeom>
              <a:avLst/>
              <a:gdLst/>
              <a:ahLst/>
              <a:cxnLst/>
              <a:rect l="l" t="t" r="r" b="b"/>
              <a:pathLst>
                <a:path w="9525" h="248285">
                  <a:moveTo>
                    <a:pt x="9512" y="0"/>
                  </a:moveTo>
                  <a:lnTo>
                    <a:pt x="9512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9512" y="248221"/>
                  </a:lnTo>
                  <a:lnTo>
                    <a:pt x="9512" y="0"/>
                  </a:lnTo>
                  <a:close/>
                </a:path>
              </a:pathLst>
            </a:custGeom>
            <a:solidFill>
              <a:srgbClr val="4570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7011644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467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701490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4773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016546" y="5278195"/>
              <a:ext cx="13335" cy="248285"/>
            </a:xfrm>
            <a:custGeom>
              <a:avLst/>
              <a:gdLst/>
              <a:ahLst/>
              <a:cxnLst/>
              <a:rect l="l" t="t" r="r" b="b"/>
              <a:pathLst>
                <a:path w="13334" h="248285">
                  <a:moveTo>
                    <a:pt x="11404" y="0"/>
                  </a:moveTo>
                  <a:lnTo>
                    <a:pt x="11404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1404" y="248221"/>
                  </a:lnTo>
                  <a:lnTo>
                    <a:pt x="11404" y="0"/>
                  </a:lnTo>
                  <a:close/>
                </a:path>
                <a:path w="13334" h="248285">
                  <a:moveTo>
                    <a:pt x="13055" y="0"/>
                  </a:moveTo>
                  <a:lnTo>
                    <a:pt x="11417" y="0"/>
                  </a:lnTo>
                  <a:lnTo>
                    <a:pt x="11417" y="248221"/>
                  </a:lnTo>
                  <a:lnTo>
                    <a:pt x="13055" y="248221"/>
                  </a:lnTo>
                  <a:lnTo>
                    <a:pt x="13055" y="0"/>
                  </a:lnTo>
                  <a:close/>
                </a:path>
              </a:pathLst>
            </a:custGeom>
            <a:solidFill>
              <a:srgbClr val="4873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029589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4B75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7032853" y="5278195"/>
              <a:ext cx="11430" cy="248285"/>
            </a:xfrm>
            <a:custGeom>
              <a:avLst/>
              <a:gdLst/>
              <a:ahLst/>
              <a:cxnLst/>
              <a:rect l="l" t="t" r="r" b="b"/>
              <a:pathLst>
                <a:path w="1142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11429" h="248285">
                  <a:moveTo>
                    <a:pt x="11430" y="0"/>
                  </a:moveTo>
                  <a:lnTo>
                    <a:pt x="11430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11430" y="248221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4C75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7044270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4D75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7045909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4610" y="0"/>
                  </a:moveTo>
                  <a:lnTo>
                    <a:pt x="4610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4610" y="248221"/>
                  </a:lnTo>
                  <a:lnTo>
                    <a:pt x="4610" y="0"/>
                  </a:lnTo>
                  <a:close/>
                </a:path>
                <a:path w="8254" h="248285">
                  <a:moveTo>
                    <a:pt x="7874" y="0"/>
                  </a:moveTo>
                  <a:lnTo>
                    <a:pt x="6261" y="0"/>
                  </a:lnTo>
                  <a:lnTo>
                    <a:pt x="4622" y="0"/>
                  </a:lnTo>
                  <a:lnTo>
                    <a:pt x="4622" y="248221"/>
                  </a:lnTo>
                  <a:lnTo>
                    <a:pt x="6235" y="248221"/>
                  </a:lnTo>
                  <a:lnTo>
                    <a:pt x="7874" y="248221"/>
                  </a:lnTo>
                  <a:lnTo>
                    <a:pt x="7874" y="0"/>
                  </a:lnTo>
                  <a:close/>
                </a:path>
              </a:pathLst>
            </a:custGeom>
            <a:solidFill>
              <a:srgbClr val="4F7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7053795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5078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7057047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5178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7060323" y="5278195"/>
              <a:ext cx="11430" cy="248285"/>
            </a:xfrm>
            <a:custGeom>
              <a:avLst/>
              <a:gdLst/>
              <a:ahLst/>
              <a:cxnLst/>
              <a:rect l="l" t="t" r="r" b="b"/>
              <a:pathLst>
                <a:path w="11429" h="248285">
                  <a:moveTo>
                    <a:pt x="4876" y="0"/>
                  </a:moveTo>
                  <a:lnTo>
                    <a:pt x="3263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38" y="248221"/>
                  </a:lnTo>
                  <a:lnTo>
                    <a:pt x="4876" y="248221"/>
                  </a:lnTo>
                  <a:lnTo>
                    <a:pt x="4876" y="0"/>
                  </a:lnTo>
                  <a:close/>
                </a:path>
                <a:path w="11429" h="248285">
                  <a:moveTo>
                    <a:pt x="11404" y="0"/>
                  </a:moveTo>
                  <a:lnTo>
                    <a:pt x="11404" y="0"/>
                  </a:lnTo>
                  <a:lnTo>
                    <a:pt x="4889" y="0"/>
                  </a:lnTo>
                  <a:lnTo>
                    <a:pt x="4889" y="248221"/>
                  </a:lnTo>
                  <a:lnTo>
                    <a:pt x="11404" y="248221"/>
                  </a:lnTo>
                  <a:lnTo>
                    <a:pt x="11404" y="0"/>
                  </a:lnTo>
                  <a:close/>
                </a:path>
              </a:pathLst>
            </a:custGeom>
            <a:solidFill>
              <a:srgbClr val="537A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7071740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547A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7074991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567D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7076630" y="5278195"/>
              <a:ext cx="10160" cy="248285"/>
            </a:xfrm>
            <a:custGeom>
              <a:avLst/>
              <a:gdLst/>
              <a:ahLst/>
              <a:cxnLst/>
              <a:rect l="l" t="t" r="r" b="b"/>
              <a:pathLst>
                <a:path w="10159" h="248285">
                  <a:moveTo>
                    <a:pt x="3251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3251" y="0"/>
                  </a:lnTo>
                  <a:close/>
                </a:path>
                <a:path w="10159" h="248285">
                  <a:moveTo>
                    <a:pt x="6515" y="0"/>
                  </a:moveTo>
                  <a:lnTo>
                    <a:pt x="4902" y="0"/>
                  </a:lnTo>
                  <a:lnTo>
                    <a:pt x="3263" y="0"/>
                  </a:lnTo>
                  <a:lnTo>
                    <a:pt x="3263" y="248221"/>
                  </a:lnTo>
                  <a:lnTo>
                    <a:pt x="4876" y="248221"/>
                  </a:lnTo>
                  <a:lnTo>
                    <a:pt x="6515" y="248221"/>
                  </a:lnTo>
                  <a:lnTo>
                    <a:pt x="6515" y="0"/>
                  </a:lnTo>
                  <a:close/>
                </a:path>
                <a:path w="10159" h="248285">
                  <a:moveTo>
                    <a:pt x="9791" y="0"/>
                  </a:moveTo>
                  <a:lnTo>
                    <a:pt x="8153" y="0"/>
                  </a:lnTo>
                  <a:lnTo>
                    <a:pt x="6527" y="0"/>
                  </a:lnTo>
                  <a:lnTo>
                    <a:pt x="6527" y="248221"/>
                  </a:lnTo>
                  <a:lnTo>
                    <a:pt x="8153" y="248221"/>
                  </a:lnTo>
                  <a:lnTo>
                    <a:pt x="9791" y="248221"/>
                  </a:lnTo>
                  <a:lnTo>
                    <a:pt x="9791" y="0"/>
                  </a:lnTo>
                  <a:close/>
                </a:path>
              </a:pathLst>
            </a:custGeom>
            <a:solidFill>
              <a:srgbClr val="567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7086422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51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12" y="248221"/>
                  </a:lnTo>
                  <a:lnTo>
                    <a:pt x="3251" y="24822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587D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7089686" y="5278195"/>
              <a:ext cx="9525" cy="248285"/>
            </a:xfrm>
            <a:custGeom>
              <a:avLst/>
              <a:gdLst/>
              <a:ahLst/>
              <a:cxnLst/>
              <a:rect l="l" t="t" r="r" b="b"/>
              <a:pathLst>
                <a:path w="9525" h="248285">
                  <a:moveTo>
                    <a:pt x="4610" y="0"/>
                  </a:moveTo>
                  <a:lnTo>
                    <a:pt x="2984" y="0"/>
                  </a:lnTo>
                  <a:lnTo>
                    <a:pt x="135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346" y="248221"/>
                  </a:lnTo>
                  <a:lnTo>
                    <a:pt x="2984" y="248221"/>
                  </a:lnTo>
                  <a:lnTo>
                    <a:pt x="4610" y="248221"/>
                  </a:lnTo>
                  <a:lnTo>
                    <a:pt x="4610" y="0"/>
                  </a:lnTo>
                  <a:close/>
                </a:path>
                <a:path w="9525" h="248285">
                  <a:moveTo>
                    <a:pt x="9512" y="0"/>
                  </a:moveTo>
                  <a:lnTo>
                    <a:pt x="7874" y="0"/>
                  </a:lnTo>
                  <a:lnTo>
                    <a:pt x="6261" y="0"/>
                  </a:lnTo>
                  <a:lnTo>
                    <a:pt x="4622" y="0"/>
                  </a:lnTo>
                  <a:lnTo>
                    <a:pt x="4622" y="248221"/>
                  </a:lnTo>
                  <a:lnTo>
                    <a:pt x="6235" y="248221"/>
                  </a:lnTo>
                  <a:lnTo>
                    <a:pt x="7874" y="248221"/>
                  </a:lnTo>
                  <a:lnTo>
                    <a:pt x="9512" y="248221"/>
                  </a:lnTo>
                  <a:lnTo>
                    <a:pt x="9512" y="0"/>
                  </a:lnTo>
                  <a:close/>
                </a:path>
              </a:pathLst>
            </a:custGeom>
            <a:solidFill>
              <a:srgbClr val="5980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7099198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5B80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7104087" y="5278195"/>
              <a:ext cx="10160" cy="248285"/>
            </a:xfrm>
            <a:custGeom>
              <a:avLst/>
              <a:gdLst/>
              <a:ahLst/>
              <a:cxnLst/>
              <a:rect l="l" t="t" r="r" b="b"/>
              <a:pathLst>
                <a:path w="1015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10159" h="248285">
                  <a:moveTo>
                    <a:pt x="8153" y="0"/>
                  </a:moveTo>
                  <a:lnTo>
                    <a:pt x="8153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8153" y="248221"/>
                  </a:lnTo>
                  <a:lnTo>
                    <a:pt x="8153" y="0"/>
                  </a:lnTo>
                  <a:close/>
                </a:path>
                <a:path w="10159" h="248285">
                  <a:moveTo>
                    <a:pt x="9804" y="0"/>
                  </a:moveTo>
                  <a:lnTo>
                    <a:pt x="8166" y="0"/>
                  </a:lnTo>
                  <a:lnTo>
                    <a:pt x="8166" y="248221"/>
                  </a:lnTo>
                  <a:lnTo>
                    <a:pt x="9804" y="248221"/>
                  </a:lnTo>
                  <a:lnTo>
                    <a:pt x="9804" y="0"/>
                  </a:lnTo>
                  <a:close/>
                </a:path>
              </a:pathLst>
            </a:custGeom>
            <a:solidFill>
              <a:srgbClr val="5D8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7113866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  <a:path w="5079" h="248285">
                  <a:moveTo>
                    <a:pt x="4902" y="0"/>
                  </a:moveTo>
                  <a:lnTo>
                    <a:pt x="3276" y="0"/>
                  </a:lnTo>
                  <a:lnTo>
                    <a:pt x="3276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5F8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7118769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6085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7122032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6984" h="248285">
                  <a:moveTo>
                    <a:pt x="6527" y="0"/>
                  </a:moveTo>
                  <a:lnTo>
                    <a:pt x="4902" y="0"/>
                  </a:lnTo>
                  <a:lnTo>
                    <a:pt x="3263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6527" y="248221"/>
                  </a:lnTo>
                  <a:lnTo>
                    <a:pt x="6527" y="0"/>
                  </a:lnTo>
                  <a:close/>
                </a:path>
              </a:pathLst>
            </a:custGeom>
            <a:solidFill>
              <a:srgbClr val="6185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7128560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2984" y="0"/>
                  </a:moveTo>
                  <a:lnTo>
                    <a:pt x="135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346" y="248221"/>
                  </a:lnTo>
                  <a:lnTo>
                    <a:pt x="2984" y="248221"/>
                  </a:lnTo>
                  <a:lnTo>
                    <a:pt x="2984" y="0"/>
                  </a:lnTo>
                  <a:close/>
                </a:path>
                <a:path w="5079" h="248285">
                  <a:moveTo>
                    <a:pt x="4622" y="0"/>
                  </a:moveTo>
                  <a:lnTo>
                    <a:pt x="2997" y="0"/>
                  </a:lnTo>
                  <a:lnTo>
                    <a:pt x="2997" y="248221"/>
                  </a:lnTo>
                  <a:lnTo>
                    <a:pt x="4622" y="248221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6285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7133170" y="5278195"/>
              <a:ext cx="10160" cy="248285"/>
            </a:xfrm>
            <a:custGeom>
              <a:avLst/>
              <a:gdLst/>
              <a:ahLst/>
              <a:cxnLst/>
              <a:rect l="l" t="t" r="r" b="b"/>
              <a:pathLst>
                <a:path w="10159" h="248285">
                  <a:moveTo>
                    <a:pt x="9791" y="0"/>
                  </a:moveTo>
                  <a:lnTo>
                    <a:pt x="9791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9791" y="248221"/>
                  </a:lnTo>
                  <a:lnTo>
                    <a:pt x="9791" y="0"/>
                  </a:lnTo>
                  <a:close/>
                </a:path>
              </a:pathLst>
            </a:custGeom>
            <a:solidFill>
              <a:srgbClr val="6487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7142975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889" y="0"/>
                  </a:moveTo>
                  <a:lnTo>
                    <a:pt x="3251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6687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7147852" y="5278195"/>
              <a:ext cx="10160" cy="248285"/>
            </a:xfrm>
            <a:custGeom>
              <a:avLst/>
              <a:gdLst/>
              <a:ahLst/>
              <a:cxnLst/>
              <a:rect l="l" t="t" r="r" b="b"/>
              <a:pathLst>
                <a:path w="1015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10159" h="248285">
                  <a:moveTo>
                    <a:pt x="9791" y="0"/>
                  </a:moveTo>
                  <a:lnTo>
                    <a:pt x="9791" y="0"/>
                  </a:lnTo>
                  <a:lnTo>
                    <a:pt x="1651" y="0"/>
                  </a:lnTo>
                  <a:lnTo>
                    <a:pt x="1651" y="248221"/>
                  </a:lnTo>
                  <a:lnTo>
                    <a:pt x="9791" y="248221"/>
                  </a:lnTo>
                  <a:lnTo>
                    <a:pt x="9791" y="0"/>
                  </a:lnTo>
                  <a:close/>
                </a:path>
              </a:pathLst>
            </a:custGeom>
            <a:solidFill>
              <a:srgbClr val="688A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7157643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6A8A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7162545" y="5278195"/>
              <a:ext cx="9525" cy="248285"/>
            </a:xfrm>
            <a:custGeom>
              <a:avLst/>
              <a:gdLst/>
              <a:ahLst/>
              <a:cxnLst/>
              <a:rect l="l" t="t" r="r" b="b"/>
              <a:pathLst>
                <a:path w="9525" h="248285">
                  <a:moveTo>
                    <a:pt x="4889" y="0"/>
                  </a:moveTo>
                  <a:lnTo>
                    <a:pt x="3263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  <a:path w="9525" h="248285">
                  <a:moveTo>
                    <a:pt x="7874" y="0"/>
                  </a:moveTo>
                  <a:lnTo>
                    <a:pt x="6527" y="0"/>
                  </a:lnTo>
                  <a:lnTo>
                    <a:pt x="4902" y="0"/>
                  </a:lnTo>
                  <a:lnTo>
                    <a:pt x="4902" y="248221"/>
                  </a:lnTo>
                  <a:lnTo>
                    <a:pt x="6515" y="248221"/>
                  </a:lnTo>
                  <a:lnTo>
                    <a:pt x="7874" y="248221"/>
                  </a:lnTo>
                  <a:lnTo>
                    <a:pt x="7874" y="0"/>
                  </a:lnTo>
                  <a:close/>
                </a:path>
                <a:path w="9525" h="248285">
                  <a:moveTo>
                    <a:pt x="9512" y="0"/>
                  </a:moveTo>
                  <a:lnTo>
                    <a:pt x="7886" y="0"/>
                  </a:lnTo>
                  <a:lnTo>
                    <a:pt x="7886" y="248221"/>
                  </a:lnTo>
                  <a:lnTo>
                    <a:pt x="9512" y="248221"/>
                  </a:lnTo>
                  <a:lnTo>
                    <a:pt x="9512" y="0"/>
                  </a:lnTo>
                  <a:close/>
                </a:path>
              </a:pathLst>
            </a:custGeom>
            <a:solidFill>
              <a:srgbClr val="6B8C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7172058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6D8C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7176960" y="5278195"/>
              <a:ext cx="10160" cy="248285"/>
            </a:xfrm>
            <a:custGeom>
              <a:avLst/>
              <a:gdLst/>
              <a:ahLst/>
              <a:cxnLst/>
              <a:rect l="l" t="t" r="r" b="b"/>
              <a:pathLst>
                <a:path w="10159" h="248285">
                  <a:moveTo>
                    <a:pt x="9779" y="0"/>
                  </a:moveTo>
                  <a:lnTo>
                    <a:pt x="9779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9779" y="248221"/>
                  </a:lnTo>
                  <a:lnTo>
                    <a:pt x="9779" y="0"/>
                  </a:lnTo>
                  <a:close/>
                </a:path>
              </a:pathLst>
            </a:custGeom>
            <a:solidFill>
              <a:srgbClr val="6F8F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7186739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889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rgbClr val="718F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7191629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8166" y="0"/>
                  </a:moveTo>
                  <a:lnTo>
                    <a:pt x="8166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8166" y="248221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7391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7199782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739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7201420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759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204684" y="5278195"/>
              <a:ext cx="11430" cy="248285"/>
            </a:xfrm>
            <a:custGeom>
              <a:avLst/>
              <a:gdLst/>
              <a:ahLst/>
              <a:cxnLst/>
              <a:rect l="l" t="t" r="r" b="b"/>
              <a:pathLst>
                <a:path w="11429" h="248285">
                  <a:moveTo>
                    <a:pt x="4876" y="0"/>
                  </a:moveTo>
                  <a:lnTo>
                    <a:pt x="4876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4876" y="248221"/>
                  </a:lnTo>
                  <a:lnTo>
                    <a:pt x="4876" y="0"/>
                  </a:lnTo>
                  <a:close/>
                </a:path>
                <a:path w="11429" h="248285">
                  <a:moveTo>
                    <a:pt x="7874" y="0"/>
                  </a:moveTo>
                  <a:lnTo>
                    <a:pt x="6248" y="0"/>
                  </a:lnTo>
                  <a:lnTo>
                    <a:pt x="4889" y="0"/>
                  </a:lnTo>
                  <a:lnTo>
                    <a:pt x="4889" y="248221"/>
                  </a:lnTo>
                  <a:lnTo>
                    <a:pt x="6248" y="248221"/>
                  </a:lnTo>
                  <a:lnTo>
                    <a:pt x="7874" y="248221"/>
                  </a:lnTo>
                  <a:lnTo>
                    <a:pt x="7874" y="0"/>
                  </a:lnTo>
                  <a:close/>
                </a:path>
                <a:path w="11429" h="248285">
                  <a:moveTo>
                    <a:pt x="11150" y="0"/>
                  </a:moveTo>
                  <a:lnTo>
                    <a:pt x="9525" y="0"/>
                  </a:lnTo>
                  <a:lnTo>
                    <a:pt x="7886" y="0"/>
                  </a:lnTo>
                  <a:lnTo>
                    <a:pt x="7886" y="248221"/>
                  </a:lnTo>
                  <a:lnTo>
                    <a:pt x="9512" y="248221"/>
                  </a:lnTo>
                  <a:lnTo>
                    <a:pt x="11150" y="248221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7794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215822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3809" h="248285">
                  <a:moveTo>
                    <a:pt x="3276" y="0"/>
                  </a:moveTo>
                  <a:lnTo>
                    <a:pt x="1638" y="0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7894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7219086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4889" y="0"/>
                  </a:moveTo>
                  <a:lnTo>
                    <a:pt x="3276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  <a:path w="8254" h="248285">
                  <a:moveTo>
                    <a:pt x="8166" y="0"/>
                  </a:moveTo>
                  <a:lnTo>
                    <a:pt x="6540" y="0"/>
                  </a:lnTo>
                  <a:lnTo>
                    <a:pt x="4902" y="0"/>
                  </a:lnTo>
                  <a:lnTo>
                    <a:pt x="4902" y="248221"/>
                  </a:lnTo>
                  <a:lnTo>
                    <a:pt x="6527" y="248221"/>
                  </a:lnTo>
                  <a:lnTo>
                    <a:pt x="8166" y="248221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7A96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7227239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7B96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7230503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76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7C96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7233767" y="5278195"/>
              <a:ext cx="11430" cy="248285"/>
            </a:xfrm>
            <a:custGeom>
              <a:avLst/>
              <a:gdLst/>
              <a:ahLst/>
              <a:cxnLst/>
              <a:rect l="l" t="t" r="r" b="b"/>
              <a:pathLst>
                <a:path w="1142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11429" h="248285">
                  <a:moveTo>
                    <a:pt x="8153" y="0"/>
                  </a:moveTo>
                  <a:lnTo>
                    <a:pt x="8153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8153" y="248221"/>
                  </a:lnTo>
                  <a:lnTo>
                    <a:pt x="8153" y="0"/>
                  </a:lnTo>
                  <a:close/>
                </a:path>
                <a:path w="11429" h="248285">
                  <a:moveTo>
                    <a:pt x="11430" y="0"/>
                  </a:moveTo>
                  <a:lnTo>
                    <a:pt x="9804" y="0"/>
                  </a:lnTo>
                  <a:lnTo>
                    <a:pt x="8166" y="0"/>
                  </a:lnTo>
                  <a:lnTo>
                    <a:pt x="8166" y="248221"/>
                  </a:lnTo>
                  <a:lnTo>
                    <a:pt x="9791" y="248221"/>
                  </a:lnTo>
                  <a:lnTo>
                    <a:pt x="11430" y="248221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7E99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7245184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099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7246823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2984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2984" y="248221"/>
                  </a:lnTo>
                  <a:lnTo>
                    <a:pt x="2984" y="0"/>
                  </a:lnTo>
                  <a:close/>
                </a:path>
                <a:path w="8254" h="248285">
                  <a:moveTo>
                    <a:pt x="7886" y="0"/>
                  </a:moveTo>
                  <a:lnTo>
                    <a:pt x="6261" y="0"/>
                  </a:lnTo>
                  <a:lnTo>
                    <a:pt x="4622" y="0"/>
                  </a:lnTo>
                  <a:lnTo>
                    <a:pt x="2997" y="0"/>
                  </a:lnTo>
                  <a:lnTo>
                    <a:pt x="2997" y="248221"/>
                  </a:lnTo>
                  <a:lnTo>
                    <a:pt x="4622" y="248221"/>
                  </a:lnTo>
                  <a:lnTo>
                    <a:pt x="6248" y="248221"/>
                  </a:lnTo>
                  <a:lnTo>
                    <a:pt x="7886" y="248221"/>
                  </a:lnTo>
                  <a:lnTo>
                    <a:pt x="7886" y="0"/>
                  </a:lnTo>
                  <a:close/>
                </a:path>
              </a:pathLst>
            </a:custGeom>
            <a:solidFill>
              <a:srgbClr val="829C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7254709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51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3251" y="0"/>
                  </a:lnTo>
                  <a:close/>
                </a:path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829C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7259586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849C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7261237" y="5278195"/>
              <a:ext cx="13335" cy="248285"/>
            </a:xfrm>
            <a:custGeom>
              <a:avLst/>
              <a:gdLst/>
              <a:ahLst/>
              <a:cxnLst/>
              <a:rect l="l" t="t" r="r" b="b"/>
              <a:pathLst>
                <a:path w="13334" h="248285">
                  <a:moveTo>
                    <a:pt x="6515" y="0"/>
                  </a:moveTo>
                  <a:lnTo>
                    <a:pt x="651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6515" y="248221"/>
                  </a:lnTo>
                  <a:lnTo>
                    <a:pt x="6515" y="0"/>
                  </a:lnTo>
                  <a:close/>
                </a:path>
                <a:path w="13334" h="248285">
                  <a:moveTo>
                    <a:pt x="13042" y="0"/>
                  </a:moveTo>
                  <a:lnTo>
                    <a:pt x="13042" y="0"/>
                  </a:lnTo>
                  <a:lnTo>
                    <a:pt x="6527" y="0"/>
                  </a:lnTo>
                  <a:lnTo>
                    <a:pt x="6527" y="248221"/>
                  </a:lnTo>
                  <a:lnTo>
                    <a:pt x="13042" y="248221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869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7274280" y="5278195"/>
              <a:ext cx="10160" cy="248285"/>
            </a:xfrm>
            <a:custGeom>
              <a:avLst/>
              <a:gdLst/>
              <a:ahLst/>
              <a:cxnLst/>
              <a:rect l="l" t="t" r="r" b="b"/>
              <a:pathLst>
                <a:path w="1015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10159" h="248285">
                  <a:moveTo>
                    <a:pt x="4889" y="0"/>
                  </a:moveTo>
                  <a:lnTo>
                    <a:pt x="3276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  <a:path w="10159" h="248285">
                  <a:moveTo>
                    <a:pt x="8153" y="0"/>
                  </a:moveTo>
                  <a:lnTo>
                    <a:pt x="6527" y="0"/>
                  </a:lnTo>
                  <a:lnTo>
                    <a:pt x="4902" y="0"/>
                  </a:lnTo>
                  <a:lnTo>
                    <a:pt x="4902" y="248221"/>
                  </a:lnTo>
                  <a:lnTo>
                    <a:pt x="6527" y="248221"/>
                  </a:lnTo>
                  <a:lnTo>
                    <a:pt x="8153" y="248221"/>
                  </a:lnTo>
                  <a:lnTo>
                    <a:pt x="8153" y="0"/>
                  </a:lnTo>
                  <a:close/>
                </a:path>
                <a:path w="10159" h="248285">
                  <a:moveTo>
                    <a:pt x="9804" y="0"/>
                  </a:moveTo>
                  <a:lnTo>
                    <a:pt x="8166" y="0"/>
                  </a:lnTo>
                  <a:lnTo>
                    <a:pt x="8166" y="248221"/>
                  </a:lnTo>
                  <a:lnTo>
                    <a:pt x="9804" y="248221"/>
                  </a:lnTo>
                  <a:lnTo>
                    <a:pt x="9804" y="0"/>
                  </a:lnTo>
                  <a:close/>
                </a:path>
              </a:pathLst>
            </a:custGeom>
            <a:solidFill>
              <a:srgbClr val="8AA1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7284059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  <a:path w="5079" h="248285">
                  <a:moveTo>
                    <a:pt x="4914" y="0"/>
                  </a:moveTo>
                  <a:lnTo>
                    <a:pt x="3276" y="0"/>
                  </a:lnTo>
                  <a:lnTo>
                    <a:pt x="3276" y="248221"/>
                  </a:lnTo>
                  <a:lnTo>
                    <a:pt x="4914" y="248221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rgbClr val="8AA1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7288961" y="5278195"/>
              <a:ext cx="13335" cy="248285"/>
            </a:xfrm>
            <a:custGeom>
              <a:avLst/>
              <a:gdLst/>
              <a:ahLst/>
              <a:cxnLst/>
              <a:rect l="l" t="t" r="r" b="b"/>
              <a:pathLst>
                <a:path w="13334" h="248285">
                  <a:moveTo>
                    <a:pt x="1346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346" y="248221"/>
                  </a:lnTo>
                  <a:lnTo>
                    <a:pt x="1346" y="0"/>
                  </a:lnTo>
                  <a:close/>
                </a:path>
                <a:path w="13334" h="248285">
                  <a:moveTo>
                    <a:pt x="6248" y="0"/>
                  </a:moveTo>
                  <a:lnTo>
                    <a:pt x="6248" y="0"/>
                  </a:lnTo>
                  <a:lnTo>
                    <a:pt x="1371" y="0"/>
                  </a:lnTo>
                  <a:lnTo>
                    <a:pt x="1371" y="248221"/>
                  </a:lnTo>
                  <a:lnTo>
                    <a:pt x="6248" y="248221"/>
                  </a:lnTo>
                  <a:lnTo>
                    <a:pt x="6248" y="0"/>
                  </a:lnTo>
                  <a:close/>
                </a:path>
                <a:path w="13334" h="248285">
                  <a:moveTo>
                    <a:pt x="12776" y="0"/>
                  </a:moveTo>
                  <a:lnTo>
                    <a:pt x="12776" y="0"/>
                  </a:lnTo>
                  <a:lnTo>
                    <a:pt x="6261" y="0"/>
                  </a:lnTo>
                  <a:lnTo>
                    <a:pt x="6261" y="248221"/>
                  </a:lnTo>
                  <a:lnTo>
                    <a:pt x="12776" y="248221"/>
                  </a:lnTo>
                  <a:lnTo>
                    <a:pt x="12776" y="0"/>
                  </a:lnTo>
                  <a:close/>
                </a:path>
              </a:pathLst>
            </a:custGeom>
            <a:solidFill>
              <a:srgbClr val="8EA3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7301750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90A6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7303363" y="5278195"/>
              <a:ext cx="11430" cy="248285"/>
            </a:xfrm>
            <a:custGeom>
              <a:avLst/>
              <a:gdLst/>
              <a:ahLst/>
              <a:cxnLst/>
              <a:rect l="l" t="t" r="r" b="b"/>
              <a:pathLst>
                <a:path w="11429" h="248285">
                  <a:moveTo>
                    <a:pt x="9791" y="0"/>
                  </a:moveTo>
                  <a:lnTo>
                    <a:pt x="9791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9791" y="248221"/>
                  </a:lnTo>
                  <a:lnTo>
                    <a:pt x="9791" y="0"/>
                  </a:lnTo>
                  <a:close/>
                </a:path>
                <a:path w="11429" h="248285">
                  <a:moveTo>
                    <a:pt x="11430" y="0"/>
                  </a:moveTo>
                  <a:lnTo>
                    <a:pt x="9804" y="0"/>
                  </a:lnTo>
                  <a:lnTo>
                    <a:pt x="9804" y="248221"/>
                  </a:lnTo>
                  <a:lnTo>
                    <a:pt x="11430" y="248221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92A6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7314793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92A6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731641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94A8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7318044" y="5278195"/>
              <a:ext cx="11430" cy="248285"/>
            </a:xfrm>
            <a:custGeom>
              <a:avLst/>
              <a:gdLst/>
              <a:ahLst/>
              <a:cxnLst/>
              <a:rect l="l" t="t" r="r" b="b"/>
              <a:pathLst>
                <a:path w="11429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  <a:path w="11429" h="248285">
                  <a:moveTo>
                    <a:pt x="6527" y="0"/>
                  </a:moveTo>
                  <a:lnTo>
                    <a:pt x="4914" y="0"/>
                  </a:lnTo>
                  <a:lnTo>
                    <a:pt x="3276" y="0"/>
                  </a:lnTo>
                  <a:lnTo>
                    <a:pt x="1651" y="0"/>
                  </a:lnTo>
                  <a:lnTo>
                    <a:pt x="1651" y="248221"/>
                  </a:lnTo>
                  <a:lnTo>
                    <a:pt x="3276" y="248221"/>
                  </a:lnTo>
                  <a:lnTo>
                    <a:pt x="4889" y="248221"/>
                  </a:lnTo>
                  <a:lnTo>
                    <a:pt x="6527" y="248221"/>
                  </a:lnTo>
                  <a:lnTo>
                    <a:pt x="6527" y="0"/>
                  </a:lnTo>
                  <a:close/>
                </a:path>
                <a:path w="11429" h="248285">
                  <a:moveTo>
                    <a:pt x="11150" y="0"/>
                  </a:moveTo>
                  <a:lnTo>
                    <a:pt x="9804" y="0"/>
                  </a:lnTo>
                  <a:lnTo>
                    <a:pt x="8166" y="0"/>
                  </a:lnTo>
                  <a:lnTo>
                    <a:pt x="6540" y="0"/>
                  </a:lnTo>
                  <a:lnTo>
                    <a:pt x="6540" y="248221"/>
                  </a:lnTo>
                  <a:lnTo>
                    <a:pt x="8166" y="248221"/>
                  </a:lnTo>
                  <a:lnTo>
                    <a:pt x="9791" y="248221"/>
                  </a:lnTo>
                  <a:lnTo>
                    <a:pt x="11150" y="248221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96A8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7329195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902" y="0"/>
                  </a:moveTo>
                  <a:lnTo>
                    <a:pt x="3263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98A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7334097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8153" y="0"/>
                  </a:moveTo>
                  <a:lnTo>
                    <a:pt x="8153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8153" y="248221"/>
                  </a:lnTo>
                  <a:lnTo>
                    <a:pt x="8153" y="0"/>
                  </a:lnTo>
                  <a:close/>
                </a:path>
              </a:pathLst>
            </a:custGeom>
            <a:solidFill>
              <a:srgbClr val="9AAB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7342251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  <a:path w="5079" h="248285">
                  <a:moveTo>
                    <a:pt x="4902" y="0"/>
                  </a:moveTo>
                  <a:lnTo>
                    <a:pt x="3276" y="0"/>
                  </a:lnTo>
                  <a:lnTo>
                    <a:pt x="3276" y="248221"/>
                  </a:lnTo>
                  <a:lnTo>
                    <a:pt x="4902" y="248221"/>
                  </a:lnTo>
                  <a:lnTo>
                    <a:pt x="4902" y="0"/>
                  </a:lnTo>
                  <a:close/>
                </a:path>
              </a:pathLst>
            </a:custGeom>
            <a:solidFill>
              <a:srgbClr val="9CAD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7347152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9CA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7348766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6540" y="0"/>
                  </a:moveTo>
                  <a:lnTo>
                    <a:pt x="4902" y="0"/>
                  </a:lnTo>
                  <a:lnTo>
                    <a:pt x="3276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4902" y="248221"/>
                  </a:lnTo>
                  <a:lnTo>
                    <a:pt x="6540" y="248221"/>
                  </a:lnTo>
                  <a:lnTo>
                    <a:pt x="6540" y="0"/>
                  </a:lnTo>
                  <a:close/>
                </a:path>
              </a:pathLst>
            </a:custGeom>
            <a:solidFill>
              <a:srgbClr val="9EA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7355293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8166" y="0"/>
                  </a:moveTo>
                  <a:lnTo>
                    <a:pt x="8166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8166" y="248221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A0B0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7363459" y="5278195"/>
              <a:ext cx="6350" cy="248285"/>
            </a:xfrm>
            <a:custGeom>
              <a:avLst/>
              <a:gdLst/>
              <a:ahLst/>
              <a:cxnLst/>
              <a:rect l="l" t="t" r="r" b="b"/>
              <a:pathLst>
                <a:path w="6350" h="248285">
                  <a:moveTo>
                    <a:pt x="6235" y="0"/>
                  </a:moveTo>
                  <a:lnTo>
                    <a:pt x="4889" y="0"/>
                  </a:lnTo>
                  <a:lnTo>
                    <a:pt x="3251" y="0"/>
                  </a:ln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6235" y="248221"/>
                  </a:lnTo>
                  <a:lnTo>
                    <a:pt x="6235" y="0"/>
                  </a:lnTo>
                  <a:close/>
                </a:path>
              </a:pathLst>
            </a:custGeom>
            <a:solidFill>
              <a:srgbClr val="A2B0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7369708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8166" y="0"/>
                  </a:moveTo>
                  <a:lnTo>
                    <a:pt x="8166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8166" y="248221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A4B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7377861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A6B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7379500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2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A6B3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382763" y="5278195"/>
              <a:ext cx="10160" cy="248285"/>
            </a:xfrm>
            <a:custGeom>
              <a:avLst/>
              <a:gdLst/>
              <a:ahLst/>
              <a:cxnLst/>
              <a:rect l="l" t="t" r="r" b="b"/>
              <a:pathLst>
                <a:path w="10159" h="248285">
                  <a:moveTo>
                    <a:pt x="4876" y="0"/>
                  </a:moveTo>
                  <a:lnTo>
                    <a:pt x="4876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4876" y="248221"/>
                  </a:lnTo>
                  <a:lnTo>
                    <a:pt x="4876" y="0"/>
                  </a:lnTo>
                  <a:close/>
                </a:path>
                <a:path w="10159" h="248285">
                  <a:moveTo>
                    <a:pt x="9779" y="0"/>
                  </a:moveTo>
                  <a:lnTo>
                    <a:pt x="8153" y="0"/>
                  </a:lnTo>
                  <a:lnTo>
                    <a:pt x="6527" y="0"/>
                  </a:lnTo>
                  <a:lnTo>
                    <a:pt x="4889" y="0"/>
                  </a:lnTo>
                  <a:lnTo>
                    <a:pt x="4889" y="248221"/>
                  </a:lnTo>
                  <a:lnTo>
                    <a:pt x="6515" y="248221"/>
                  </a:lnTo>
                  <a:lnTo>
                    <a:pt x="8153" y="248221"/>
                  </a:lnTo>
                  <a:lnTo>
                    <a:pt x="9779" y="248221"/>
                  </a:lnTo>
                  <a:lnTo>
                    <a:pt x="9779" y="0"/>
                  </a:lnTo>
                  <a:close/>
                </a:path>
              </a:pathLst>
            </a:custGeom>
            <a:solidFill>
              <a:srgbClr val="A8B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392543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3809" h="248285">
                  <a:moveTo>
                    <a:pt x="3276" y="0"/>
                  </a:moveTo>
                  <a:lnTo>
                    <a:pt x="1638" y="0"/>
                  </a:lnTo>
                  <a:lnTo>
                    <a:pt x="1638" y="248221"/>
                  </a:lnTo>
                  <a:lnTo>
                    <a:pt x="3276" y="248221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AAB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7395806" y="5278195"/>
              <a:ext cx="13335" cy="248285"/>
            </a:xfrm>
            <a:custGeom>
              <a:avLst/>
              <a:gdLst/>
              <a:ahLst/>
              <a:cxnLst/>
              <a:rect l="l" t="t" r="r" b="b"/>
              <a:pathLst>
                <a:path w="13334" h="248285">
                  <a:moveTo>
                    <a:pt x="9779" y="0"/>
                  </a:moveTo>
                  <a:lnTo>
                    <a:pt x="9779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9779" y="248221"/>
                  </a:lnTo>
                  <a:lnTo>
                    <a:pt x="9779" y="0"/>
                  </a:lnTo>
                  <a:close/>
                </a:path>
                <a:path w="13334" h="248285">
                  <a:moveTo>
                    <a:pt x="13055" y="0"/>
                  </a:moveTo>
                  <a:lnTo>
                    <a:pt x="11430" y="0"/>
                  </a:lnTo>
                  <a:lnTo>
                    <a:pt x="9791" y="0"/>
                  </a:lnTo>
                  <a:lnTo>
                    <a:pt x="9791" y="248221"/>
                  </a:lnTo>
                  <a:lnTo>
                    <a:pt x="11417" y="248221"/>
                  </a:lnTo>
                  <a:lnTo>
                    <a:pt x="13055" y="248221"/>
                  </a:lnTo>
                  <a:lnTo>
                    <a:pt x="13055" y="0"/>
                  </a:lnTo>
                  <a:close/>
                </a:path>
              </a:pathLst>
            </a:custGeom>
            <a:solidFill>
              <a:srgbClr val="ACB8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7408862" y="5278195"/>
              <a:ext cx="5080" cy="248285"/>
            </a:xfrm>
            <a:custGeom>
              <a:avLst/>
              <a:gdLst/>
              <a:ahLst/>
              <a:cxnLst/>
              <a:rect l="l" t="t" r="r" b="b"/>
              <a:pathLst>
                <a:path w="5079" h="248285">
                  <a:moveTo>
                    <a:pt x="4610" y="0"/>
                  </a:moveTo>
                  <a:lnTo>
                    <a:pt x="2997" y="0"/>
                  </a:lnTo>
                  <a:lnTo>
                    <a:pt x="135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358" y="248221"/>
                  </a:lnTo>
                  <a:lnTo>
                    <a:pt x="2984" y="248221"/>
                  </a:lnTo>
                  <a:lnTo>
                    <a:pt x="4610" y="248221"/>
                  </a:lnTo>
                  <a:lnTo>
                    <a:pt x="4610" y="0"/>
                  </a:lnTo>
                  <a:close/>
                </a:path>
              </a:pathLst>
            </a:custGeom>
            <a:solidFill>
              <a:srgbClr val="B0BA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7413485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6515" y="0"/>
                  </a:moveTo>
                  <a:lnTo>
                    <a:pt x="6515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6515" y="248221"/>
                  </a:lnTo>
                  <a:lnTo>
                    <a:pt x="6515" y="0"/>
                  </a:lnTo>
                  <a:close/>
                </a:path>
                <a:path w="8254" h="248285">
                  <a:moveTo>
                    <a:pt x="8166" y="0"/>
                  </a:moveTo>
                  <a:lnTo>
                    <a:pt x="6527" y="0"/>
                  </a:lnTo>
                  <a:lnTo>
                    <a:pt x="6527" y="248221"/>
                  </a:lnTo>
                  <a:lnTo>
                    <a:pt x="8166" y="248221"/>
                  </a:lnTo>
                  <a:lnTo>
                    <a:pt x="8166" y="0"/>
                  </a:lnTo>
                  <a:close/>
                </a:path>
              </a:pathLst>
            </a:custGeom>
            <a:solidFill>
              <a:srgbClr val="B0BA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7421638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3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B3B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7423264" y="5278195"/>
              <a:ext cx="11430" cy="248285"/>
            </a:xfrm>
            <a:custGeom>
              <a:avLst/>
              <a:gdLst/>
              <a:ahLst/>
              <a:cxnLst/>
              <a:rect l="l" t="t" r="r" b="b"/>
              <a:pathLst>
                <a:path w="11429" h="248285">
                  <a:moveTo>
                    <a:pt x="8153" y="0"/>
                  </a:moveTo>
                  <a:lnTo>
                    <a:pt x="8153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8153" y="248221"/>
                  </a:lnTo>
                  <a:lnTo>
                    <a:pt x="8153" y="0"/>
                  </a:lnTo>
                  <a:close/>
                </a:path>
                <a:path w="11429" h="248285">
                  <a:moveTo>
                    <a:pt x="11430" y="0"/>
                  </a:moveTo>
                  <a:lnTo>
                    <a:pt x="9791" y="0"/>
                  </a:lnTo>
                  <a:lnTo>
                    <a:pt x="8166" y="0"/>
                  </a:lnTo>
                  <a:lnTo>
                    <a:pt x="8166" y="248221"/>
                  </a:lnTo>
                  <a:lnTo>
                    <a:pt x="9791" y="248221"/>
                  </a:lnTo>
                  <a:lnTo>
                    <a:pt x="11430" y="248221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B5B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7434694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51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51" y="248221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B7B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7437958" y="5278195"/>
              <a:ext cx="10160" cy="248285"/>
            </a:xfrm>
            <a:custGeom>
              <a:avLst/>
              <a:gdLst/>
              <a:ahLst/>
              <a:cxnLst/>
              <a:rect l="l" t="t" r="r" b="b"/>
              <a:pathLst>
                <a:path w="10159" h="248285">
                  <a:moveTo>
                    <a:pt x="9791" y="0"/>
                  </a:moveTo>
                  <a:lnTo>
                    <a:pt x="9791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9791" y="248221"/>
                  </a:lnTo>
                  <a:lnTo>
                    <a:pt x="9791" y="0"/>
                  </a:lnTo>
                  <a:close/>
                </a:path>
              </a:pathLst>
            </a:custGeom>
            <a:solidFill>
              <a:srgbClr val="B9B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7447724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358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358" y="24822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BBC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7449096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BBC2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452359" y="5278195"/>
              <a:ext cx="8255" cy="248285"/>
            </a:xfrm>
            <a:custGeom>
              <a:avLst/>
              <a:gdLst/>
              <a:ahLst/>
              <a:cxnLst/>
              <a:rect l="l" t="t" r="r" b="b"/>
              <a:pathLst>
                <a:path w="825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  <a:path w="8254" h="248285">
                  <a:moveTo>
                    <a:pt x="4889" y="0"/>
                  </a:moveTo>
                  <a:lnTo>
                    <a:pt x="3276" y="0"/>
                  </a:lnTo>
                  <a:lnTo>
                    <a:pt x="1638" y="0"/>
                  </a:lnTo>
                  <a:lnTo>
                    <a:pt x="1638" y="248221"/>
                  </a:lnTo>
                  <a:lnTo>
                    <a:pt x="3251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  <a:path w="8254" h="248285">
                  <a:moveTo>
                    <a:pt x="8153" y="0"/>
                  </a:moveTo>
                  <a:lnTo>
                    <a:pt x="6527" y="0"/>
                  </a:lnTo>
                  <a:lnTo>
                    <a:pt x="4902" y="0"/>
                  </a:lnTo>
                  <a:lnTo>
                    <a:pt x="4902" y="248221"/>
                  </a:lnTo>
                  <a:lnTo>
                    <a:pt x="6527" y="248221"/>
                  </a:lnTo>
                  <a:lnTo>
                    <a:pt x="8153" y="248221"/>
                  </a:lnTo>
                  <a:lnTo>
                    <a:pt x="8153" y="0"/>
                  </a:lnTo>
                  <a:close/>
                </a:path>
              </a:pathLst>
            </a:custGeom>
            <a:solidFill>
              <a:srgbClr val="BDC2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460526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4876" y="0"/>
                  </a:moveTo>
                  <a:lnTo>
                    <a:pt x="3251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12" y="248221"/>
                  </a:lnTo>
                  <a:lnTo>
                    <a:pt x="3251" y="248221"/>
                  </a:lnTo>
                  <a:lnTo>
                    <a:pt x="4876" y="248221"/>
                  </a:lnTo>
                  <a:lnTo>
                    <a:pt x="4876" y="0"/>
                  </a:lnTo>
                  <a:close/>
                </a:path>
                <a:path w="6984" h="248285">
                  <a:moveTo>
                    <a:pt x="6527" y="0"/>
                  </a:moveTo>
                  <a:lnTo>
                    <a:pt x="4889" y="0"/>
                  </a:lnTo>
                  <a:lnTo>
                    <a:pt x="4889" y="248221"/>
                  </a:lnTo>
                  <a:lnTo>
                    <a:pt x="6527" y="248221"/>
                  </a:lnTo>
                  <a:lnTo>
                    <a:pt x="6527" y="0"/>
                  </a:lnTo>
                  <a:close/>
                </a:path>
              </a:pathLst>
            </a:custGeom>
            <a:solidFill>
              <a:srgbClr val="BFC4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467041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4889" y="0"/>
                  </a:moveTo>
                  <a:lnTo>
                    <a:pt x="3263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4889" y="248221"/>
                  </a:lnTo>
                  <a:lnTo>
                    <a:pt x="4889" y="0"/>
                  </a:lnTo>
                  <a:close/>
                </a:path>
                <a:path w="6984" h="248285">
                  <a:moveTo>
                    <a:pt x="6540" y="0"/>
                  </a:moveTo>
                  <a:lnTo>
                    <a:pt x="4902" y="0"/>
                  </a:lnTo>
                  <a:lnTo>
                    <a:pt x="4902" y="248221"/>
                  </a:lnTo>
                  <a:lnTo>
                    <a:pt x="6540" y="248221"/>
                  </a:lnTo>
                  <a:lnTo>
                    <a:pt x="6540" y="0"/>
                  </a:lnTo>
                  <a:close/>
                </a:path>
              </a:pathLst>
            </a:custGeom>
            <a:solidFill>
              <a:srgbClr val="C1C4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7473556" y="5278195"/>
              <a:ext cx="10160" cy="248285"/>
            </a:xfrm>
            <a:custGeom>
              <a:avLst/>
              <a:gdLst/>
              <a:ahLst/>
              <a:cxnLst/>
              <a:rect l="l" t="t" r="r" b="b"/>
              <a:pathLst>
                <a:path w="10159" h="248285">
                  <a:moveTo>
                    <a:pt x="9791" y="0"/>
                  </a:moveTo>
                  <a:lnTo>
                    <a:pt x="9791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9791" y="248221"/>
                  </a:lnTo>
                  <a:lnTo>
                    <a:pt x="9791" y="0"/>
                  </a:lnTo>
                  <a:close/>
                </a:path>
              </a:pathLst>
            </a:custGeom>
            <a:solidFill>
              <a:srgbClr val="C4C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7483360" y="5278195"/>
              <a:ext cx="3810" cy="248285"/>
            </a:xfrm>
            <a:custGeom>
              <a:avLst/>
              <a:gdLst/>
              <a:ahLst/>
              <a:cxnLst/>
              <a:rect l="l" t="t" r="r" b="b"/>
              <a:pathLst>
                <a:path w="3809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C5C7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7486611" y="5278195"/>
              <a:ext cx="11430" cy="248285"/>
            </a:xfrm>
            <a:custGeom>
              <a:avLst/>
              <a:gdLst/>
              <a:ahLst/>
              <a:cxnLst/>
              <a:rect l="l" t="t" r="r" b="b"/>
              <a:pathLst>
                <a:path w="11429" h="248285">
                  <a:moveTo>
                    <a:pt x="4622" y="0"/>
                  </a:moveTo>
                  <a:lnTo>
                    <a:pt x="2997" y="0"/>
                  </a:ln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38" y="248221"/>
                  </a:lnTo>
                  <a:lnTo>
                    <a:pt x="2984" y="248221"/>
                  </a:lnTo>
                  <a:lnTo>
                    <a:pt x="4622" y="248221"/>
                  </a:lnTo>
                  <a:lnTo>
                    <a:pt x="4622" y="0"/>
                  </a:lnTo>
                  <a:close/>
                </a:path>
                <a:path w="11429" h="248285">
                  <a:moveTo>
                    <a:pt x="11150" y="0"/>
                  </a:moveTo>
                  <a:lnTo>
                    <a:pt x="11150" y="0"/>
                  </a:lnTo>
                  <a:lnTo>
                    <a:pt x="4635" y="0"/>
                  </a:lnTo>
                  <a:lnTo>
                    <a:pt x="4635" y="248221"/>
                  </a:lnTo>
                  <a:lnTo>
                    <a:pt x="11150" y="248221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C8C9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7497774" y="5278196"/>
              <a:ext cx="1905" cy="248285"/>
            </a:xfrm>
            <a:custGeom>
              <a:avLst/>
              <a:gdLst/>
              <a:ahLst/>
              <a:cxnLst/>
              <a:rect l="l" t="t" r="r" b="b"/>
              <a:pathLst>
                <a:path w="1904" h="248285">
                  <a:moveTo>
                    <a:pt x="1625" y="0"/>
                  </a:move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C9C9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7499388" y="5278195"/>
              <a:ext cx="6985" cy="248285"/>
            </a:xfrm>
            <a:custGeom>
              <a:avLst/>
              <a:gdLst/>
              <a:ahLst/>
              <a:cxnLst/>
              <a:rect l="l" t="t" r="r" b="b"/>
              <a:pathLst>
                <a:path w="6984" h="248285">
                  <a:moveTo>
                    <a:pt x="3263" y="0"/>
                  </a:moveTo>
                  <a:lnTo>
                    <a:pt x="1638" y="0"/>
                  </a:lnTo>
                  <a:lnTo>
                    <a:pt x="0" y="0"/>
                  </a:lnTo>
                  <a:lnTo>
                    <a:pt x="0" y="248221"/>
                  </a:lnTo>
                  <a:lnTo>
                    <a:pt x="1625" y="248221"/>
                  </a:lnTo>
                  <a:lnTo>
                    <a:pt x="3263" y="248221"/>
                  </a:lnTo>
                  <a:lnTo>
                    <a:pt x="3263" y="0"/>
                  </a:lnTo>
                  <a:close/>
                </a:path>
                <a:path w="6984" h="248285">
                  <a:moveTo>
                    <a:pt x="6527" y="0"/>
                  </a:moveTo>
                  <a:lnTo>
                    <a:pt x="4902" y="0"/>
                  </a:lnTo>
                  <a:lnTo>
                    <a:pt x="3276" y="0"/>
                  </a:lnTo>
                  <a:lnTo>
                    <a:pt x="3276" y="248221"/>
                  </a:lnTo>
                  <a:lnTo>
                    <a:pt x="4902" y="248221"/>
                  </a:lnTo>
                  <a:lnTo>
                    <a:pt x="6527" y="248221"/>
                  </a:lnTo>
                  <a:lnTo>
                    <a:pt x="6527" y="0"/>
                  </a:lnTo>
                  <a:close/>
                </a:path>
              </a:pathLst>
            </a:custGeom>
            <a:solidFill>
              <a:srgbClr val="CC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6802168" y="5530623"/>
              <a:ext cx="0" cy="11430"/>
            </a:xfrm>
            <a:custGeom>
              <a:avLst/>
              <a:gdLst/>
              <a:ahLst/>
              <a:cxnLst/>
              <a:rect l="l" t="t" r="r" b="b"/>
              <a:pathLst>
                <a:path h="11429">
                  <a:moveTo>
                    <a:pt x="0" y="0"/>
                  </a:moveTo>
                  <a:lnTo>
                    <a:pt x="0" y="1099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2" name="object 352"/>
          <p:cNvSpPr txBox="1"/>
          <p:nvPr/>
        </p:nvSpPr>
        <p:spPr>
          <a:xfrm>
            <a:off x="6690918" y="5581396"/>
            <a:ext cx="2597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Century Gothic"/>
                <a:cs typeface="Century Gothic"/>
              </a:rPr>
              <a:t>Low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53" name="object 353"/>
          <p:cNvSpPr txBox="1"/>
          <p:nvPr/>
        </p:nvSpPr>
        <p:spPr>
          <a:xfrm>
            <a:off x="8195361" y="5581396"/>
            <a:ext cx="2889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latin typeface="Century Gothic"/>
                <a:cs typeface="Century Gothic"/>
              </a:rPr>
              <a:t>High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354" name="object 354"/>
          <p:cNvGrpSpPr/>
          <p:nvPr/>
        </p:nvGrpSpPr>
        <p:grpSpPr>
          <a:xfrm>
            <a:off x="6455862" y="1082794"/>
            <a:ext cx="4411980" cy="4899660"/>
            <a:chOff x="6455862" y="1082794"/>
            <a:chExt cx="4411980" cy="4899660"/>
          </a:xfrm>
        </p:grpSpPr>
        <p:sp>
          <p:nvSpPr>
            <p:cNvPr id="355" name="object 355"/>
            <p:cNvSpPr/>
            <p:nvPr/>
          </p:nvSpPr>
          <p:spPr>
            <a:xfrm>
              <a:off x="6468562" y="1095494"/>
              <a:ext cx="4386580" cy="4874260"/>
            </a:xfrm>
            <a:custGeom>
              <a:avLst/>
              <a:gdLst/>
              <a:ahLst/>
              <a:cxnLst/>
              <a:rect l="l" t="t" r="r" b="b"/>
              <a:pathLst>
                <a:path w="4386580" h="4874260">
                  <a:moveTo>
                    <a:pt x="0" y="4874120"/>
                  </a:moveTo>
                  <a:lnTo>
                    <a:pt x="4386021" y="4874120"/>
                  </a:lnTo>
                  <a:lnTo>
                    <a:pt x="4386021" y="0"/>
                  </a:lnTo>
                  <a:lnTo>
                    <a:pt x="0" y="0"/>
                  </a:lnTo>
                  <a:lnTo>
                    <a:pt x="0" y="4874120"/>
                  </a:lnTo>
                  <a:close/>
                </a:path>
              </a:pathLst>
            </a:custGeom>
            <a:ln w="253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9001201" y="5583110"/>
              <a:ext cx="1640839" cy="63500"/>
            </a:xfrm>
            <a:custGeom>
              <a:avLst/>
              <a:gdLst/>
              <a:ahLst/>
              <a:cxnLst/>
              <a:rect l="l" t="t" r="r" b="b"/>
              <a:pathLst>
                <a:path w="1640840" h="63500">
                  <a:moveTo>
                    <a:pt x="1640611" y="0"/>
                  </a:moveTo>
                  <a:lnTo>
                    <a:pt x="0" y="0"/>
                  </a:lnTo>
                  <a:lnTo>
                    <a:pt x="0" y="63360"/>
                  </a:lnTo>
                  <a:lnTo>
                    <a:pt x="1640611" y="63360"/>
                  </a:lnTo>
                  <a:lnTo>
                    <a:pt x="16406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9001213" y="5583129"/>
              <a:ext cx="1640839" cy="63500"/>
            </a:xfrm>
            <a:custGeom>
              <a:avLst/>
              <a:gdLst/>
              <a:ahLst/>
              <a:cxnLst/>
              <a:rect l="l" t="t" r="r" b="b"/>
              <a:pathLst>
                <a:path w="1640840" h="63500">
                  <a:moveTo>
                    <a:pt x="1640602" y="63341"/>
                  </a:moveTo>
                  <a:lnTo>
                    <a:pt x="1640602" y="0"/>
                  </a:lnTo>
                  <a:lnTo>
                    <a:pt x="0" y="0"/>
                  </a:lnTo>
                </a:path>
              </a:pathLst>
            </a:custGeom>
            <a:ln w="129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8" name="object 358"/>
          <p:cNvSpPr txBox="1"/>
          <p:nvPr/>
        </p:nvSpPr>
        <p:spPr>
          <a:xfrm>
            <a:off x="9746556" y="5365143"/>
            <a:ext cx="4019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entury Gothic"/>
                <a:cs typeface="Century Gothic"/>
              </a:rPr>
              <a:t>50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spc="195" dirty="0">
                <a:latin typeface="Arial"/>
                <a:cs typeface="Arial"/>
              </a:rPr>
              <a:t>!"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59" name="object 359"/>
          <p:cNvGrpSpPr/>
          <p:nvPr/>
        </p:nvGrpSpPr>
        <p:grpSpPr>
          <a:xfrm>
            <a:off x="6753986" y="3247131"/>
            <a:ext cx="1391285" cy="83185"/>
            <a:chOff x="6753986" y="3247131"/>
            <a:chExt cx="1391285" cy="83185"/>
          </a:xfrm>
        </p:grpSpPr>
        <p:sp>
          <p:nvSpPr>
            <p:cNvPr id="360" name="object 360"/>
            <p:cNvSpPr/>
            <p:nvPr/>
          </p:nvSpPr>
          <p:spPr>
            <a:xfrm>
              <a:off x="6760451" y="3253587"/>
              <a:ext cx="1377950" cy="70485"/>
            </a:xfrm>
            <a:custGeom>
              <a:avLst/>
              <a:gdLst/>
              <a:ahLst/>
              <a:cxnLst/>
              <a:rect l="l" t="t" r="r" b="b"/>
              <a:pathLst>
                <a:path w="1377950" h="70485">
                  <a:moveTo>
                    <a:pt x="1377924" y="0"/>
                  </a:moveTo>
                  <a:lnTo>
                    <a:pt x="0" y="0"/>
                  </a:lnTo>
                  <a:lnTo>
                    <a:pt x="0" y="70116"/>
                  </a:lnTo>
                  <a:lnTo>
                    <a:pt x="1377924" y="70116"/>
                  </a:lnTo>
                  <a:lnTo>
                    <a:pt x="1377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6760451" y="3253595"/>
              <a:ext cx="1377950" cy="70485"/>
            </a:xfrm>
            <a:custGeom>
              <a:avLst/>
              <a:gdLst/>
              <a:ahLst/>
              <a:cxnLst/>
              <a:rect l="l" t="t" r="r" b="b"/>
              <a:pathLst>
                <a:path w="1377950" h="70485">
                  <a:moveTo>
                    <a:pt x="1377926" y="70108"/>
                  </a:moveTo>
                  <a:lnTo>
                    <a:pt x="1377926" y="0"/>
                  </a:lnTo>
                  <a:lnTo>
                    <a:pt x="0" y="0"/>
                  </a:lnTo>
                  <a:lnTo>
                    <a:pt x="0" y="70108"/>
                  </a:lnTo>
                </a:path>
              </a:pathLst>
            </a:custGeom>
            <a:ln w="129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2" name="object 362"/>
          <p:cNvSpPr txBox="1"/>
          <p:nvPr/>
        </p:nvSpPr>
        <p:spPr>
          <a:xfrm>
            <a:off x="6614424" y="1168604"/>
            <a:ext cx="2022475" cy="2218690"/>
          </a:xfrm>
          <a:prstGeom prst="rect">
            <a:avLst/>
          </a:prstGeom>
          <a:ln w="12700">
            <a:solidFill>
              <a:srgbClr val="4040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250">
              <a:latin typeface="Times New Roman"/>
              <a:cs typeface="Times New Roman"/>
            </a:endParaRPr>
          </a:p>
          <a:p>
            <a:pPr marR="79375" algn="ctr">
              <a:lnSpc>
                <a:spcPct val="100000"/>
              </a:lnSpc>
            </a:pPr>
            <a:r>
              <a:rPr sz="1250" dirty="0">
                <a:latin typeface="Century Gothic"/>
                <a:cs typeface="Century Gothic"/>
              </a:rPr>
              <a:t>5</a:t>
            </a:r>
            <a:r>
              <a:rPr sz="1250" spc="-75" dirty="0">
                <a:latin typeface="Times New Roman"/>
                <a:cs typeface="Times New Roman"/>
              </a:rPr>
              <a:t> </a:t>
            </a:r>
            <a:r>
              <a:rPr sz="1250" spc="465" dirty="0">
                <a:latin typeface="Arial"/>
                <a:cs typeface="Arial"/>
              </a:rPr>
              <a:t>!"</a:t>
            </a:r>
            <a:endParaRPr sz="1250">
              <a:latin typeface="Arial"/>
              <a:cs typeface="Arial"/>
            </a:endParaRPr>
          </a:p>
        </p:txBody>
      </p:sp>
      <p:sp>
        <p:nvSpPr>
          <p:cNvPr id="363" name="object 363"/>
          <p:cNvSpPr txBox="1"/>
          <p:nvPr/>
        </p:nvSpPr>
        <p:spPr>
          <a:xfrm>
            <a:off x="7558742" y="6129020"/>
            <a:ext cx="2442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entury Gothic Bold"/>
                <a:cs typeface="Century Gothic Bold"/>
              </a:rPr>
              <a:t>Connectivity</a:t>
            </a:r>
            <a:r>
              <a:rPr sz="1800" b="1" spc="-80" dirty="0">
                <a:latin typeface="Century Gothic Bold"/>
                <a:cs typeface="Century Gothic Bold"/>
              </a:rPr>
              <a:t> </a:t>
            </a:r>
            <a:r>
              <a:rPr sz="1800" b="1" spc="-10" dirty="0">
                <a:latin typeface="Century Gothic Bold"/>
                <a:cs typeface="Century Gothic Bold"/>
              </a:rPr>
              <a:t>Potential</a:t>
            </a:r>
            <a:endParaRPr sz="1800">
              <a:latin typeface="Century Gothic Bold"/>
              <a:cs typeface="Century Gothic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7955" y="1280667"/>
            <a:ext cx="11445875" cy="432371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1000" marR="98425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Distribution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Models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(SDMs)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allow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assess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suitability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habitat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for </a:t>
            </a:r>
            <a:r>
              <a:rPr sz="2200" dirty="0">
                <a:latin typeface="Century Gothic"/>
                <a:cs typeface="Century Gothic"/>
              </a:rPr>
              <a:t>a</a:t>
            </a:r>
            <a:r>
              <a:rPr sz="2200" spc="-10" dirty="0">
                <a:latin typeface="Century Gothic"/>
                <a:cs typeface="Century Gothic"/>
              </a:rPr>
              <a:t> species.</a:t>
            </a:r>
            <a:endParaRPr sz="2200">
              <a:latin typeface="Century Gothic"/>
              <a:cs typeface="Century Gothic"/>
            </a:endParaRPr>
          </a:p>
          <a:p>
            <a:pPr marL="381000" marR="27305" indent="-368300">
              <a:lnSpc>
                <a:spcPct val="101800"/>
              </a:lnSpc>
              <a:spcBef>
                <a:spcPts val="645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SDMs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primarily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use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environmental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occurrence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build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model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for </a:t>
            </a:r>
            <a:r>
              <a:rPr sz="2200" dirty="0">
                <a:latin typeface="Century Gothic"/>
                <a:cs typeface="Century Gothic"/>
              </a:rPr>
              <a:t>predictions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habitat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suitability.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Remotely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sensed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can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used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variety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environmental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inputs.</a:t>
            </a:r>
            <a:endParaRPr sz="2200">
              <a:latin typeface="Century Gothic"/>
              <a:cs typeface="Century Gothic"/>
            </a:endParaRPr>
          </a:p>
          <a:p>
            <a:pPr marL="381000" indent="-3683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There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is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no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universally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correct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universally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applicable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method.</a:t>
            </a:r>
            <a:endParaRPr sz="2200">
              <a:latin typeface="Century Gothic"/>
              <a:cs typeface="Century Gothic"/>
            </a:endParaRPr>
          </a:p>
          <a:p>
            <a:pPr marL="381000" indent="-3683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Methodologies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must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be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adapted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to: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Ecological</a:t>
            </a:r>
            <a:r>
              <a:rPr sz="2200" spc="-6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biogeographical</a:t>
            </a:r>
            <a:r>
              <a:rPr sz="2200" spc="-6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situation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455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Meet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study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goals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Use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available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data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Next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Session: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Using</a:t>
            </a:r>
            <a:r>
              <a:rPr sz="2200" b="1" spc="-55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Wallace</a:t>
            </a:r>
            <a:r>
              <a:rPr sz="2200" b="1" spc="-40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to</a:t>
            </a:r>
            <a:r>
              <a:rPr sz="2200" b="1" spc="-45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Model</a:t>
            </a:r>
            <a:r>
              <a:rPr sz="2200" b="1" spc="-55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Species</a:t>
            </a:r>
            <a:r>
              <a:rPr sz="2200" b="1" spc="-50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Niches</a:t>
            </a:r>
            <a:r>
              <a:rPr sz="2200" b="1" spc="-55" dirty="0">
                <a:latin typeface="Century Gothic Bold"/>
                <a:cs typeface="Century Gothic Bold"/>
              </a:rPr>
              <a:t> </a:t>
            </a:r>
            <a:r>
              <a:rPr sz="2200" b="1" dirty="0">
                <a:latin typeface="Century Gothic Bold"/>
                <a:cs typeface="Century Gothic Bold"/>
              </a:rPr>
              <a:t>and</a:t>
            </a:r>
            <a:r>
              <a:rPr sz="2200" b="1" spc="-50" dirty="0">
                <a:latin typeface="Century Gothic Bold"/>
                <a:cs typeface="Century Gothic Bold"/>
              </a:rPr>
              <a:t> </a:t>
            </a:r>
            <a:r>
              <a:rPr sz="2200" b="1" spc="-10" dirty="0">
                <a:latin typeface="Century Gothic Bold"/>
                <a:cs typeface="Century Gothic Bold"/>
              </a:rPr>
              <a:t>Distributions</a:t>
            </a:r>
            <a:endParaRPr sz="2200">
              <a:latin typeface="Century Gothic Bold"/>
              <a:cs typeface="Century Gothic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Contacts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354965" algn="l"/>
              </a:tabLst>
            </a:pPr>
            <a:r>
              <a:rPr spc="-10" dirty="0"/>
              <a:t>Trainers:</a:t>
            </a:r>
          </a:p>
          <a:p>
            <a:pPr marL="469265">
              <a:lnSpc>
                <a:spcPct val="100000"/>
              </a:lnSpc>
              <a:spcBef>
                <a:spcPts val="955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Juan</a:t>
            </a:r>
            <a:r>
              <a:rPr spc="-10" dirty="0">
                <a:solidFill>
                  <a:srgbClr val="0C0C0C"/>
                </a:solidFill>
              </a:rPr>
              <a:t> Torres-</a:t>
            </a:r>
            <a:r>
              <a:rPr dirty="0">
                <a:solidFill>
                  <a:srgbClr val="0C0C0C"/>
                </a:solidFill>
              </a:rPr>
              <a:t>Pérez: </a:t>
            </a:r>
            <a:r>
              <a:rPr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2"/>
              </a:rPr>
              <a:t>juan.l.torresperez@nasa.gov</a:t>
            </a:r>
          </a:p>
          <a:p>
            <a:pPr marL="469900">
              <a:lnSpc>
                <a:spcPct val="100000"/>
              </a:lnSpc>
              <a:spcBef>
                <a:spcPts val="965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Amber</a:t>
            </a:r>
            <a:r>
              <a:rPr spc="-45" dirty="0">
                <a:solidFill>
                  <a:srgbClr val="0C0C0C"/>
                </a:solidFill>
              </a:rPr>
              <a:t> </a:t>
            </a:r>
            <a:r>
              <a:rPr dirty="0">
                <a:solidFill>
                  <a:srgbClr val="0C0C0C"/>
                </a:solidFill>
              </a:rPr>
              <a:t>McCullum:</a:t>
            </a:r>
            <a:r>
              <a:rPr spc="-40" dirty="0">
                <a:solidFill>
                  <a:srgbClr val="0C0C0C"/>
                </a:solidFill>
              </a:rPr>
              <a:t> </a:t>
            </a:r>
            <a:r>
              <a:rPr u="sng" spc="-8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3"/>
              </a:rPr>
              <a:t>amberjean.mccullum@nasa.gov</a:t>
            </a:r>
          </a:p>
          <a:p>
            <a:pPr marL="469900">
              <a:lnSpc>
                <a:spcPct val="100000"/>
              </a:lnSpc>
              <a:spcBef>
                <a:spcPts val="1080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Zach</a:t>
            </a:r>
            <a:r>
              <a:rPr spc="-45" dirty="0">
                <a:solidFill>
                  <a:srgbClr val="0C0C0C"/>
                </a:solidFill>
              </a:rPr>
              <a:t> </a:t>
            </a:r>
            <a:r>
              <a:rPr dirty="0">
                <a:solidFill>
                  <a:srgbClr val="0C0C0C"/>
                </a:solidFill>
              </a:rPr>
              <a:t>Bengtsson:</a:t>
            </a:r>
            <a:r>
              <a:rPr spc="-40" dirty="0">
                <a:solidFill>
                  <a:srgbClr val="0C0C0C"/>
                </a:solidFill>
              </a:rPr>
              <a:t> </a:t>
            </a:r>
            <a:r>
              <a:rPr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4"/>
              </a:rPr>
              <a:t>bengtsson@baeri.org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5664" y="3417417"/>
            <a:ext cx="11139170" cy="21990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entury Gothic"/>
                <a:cs typeface="Century Gothic"/>
              </a:rPr>
              <a:t>Training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Webpage:</a:t>
            </a:r>
            <a:endParaRPr sz="2200">
              <a:latin typeface="Century Gothic"/>
              <a:cs typeface="Century Gothic"/>
            </a:endParaRPr>
          </a:p>
          <a:p>
            <a:pPr marL="812800" marR="5080" indent="-343535">
              <a:lnSpc>
                <a:spcPts val="2620"/>
              </a:lnSpc>
              <a:spcBef>
                <a:spcPts val="1060"/>
              </a:spcBef>
              <a:tabLst>
                <a:tab pos="812165" algn="l"/>
              </a:tabLst>
            </a:pPr>
            <a:r>
              <a:rPr sz="2200" spc="390" dirty="0">
                <a:latin typeface="Arial"/>
                <a:cs typeface="Arial"/>
                <a:hlinkClick r:id="rId5"/>
              </a:rPr>
              <a:t>"</a:t>
            </a:r>
            <a:r>
              <a:rPr sz="2200" dirty="0">
                <a:latin typeface="Arial"/>
                <a:cs typeface="Arial"/>
                <a:hlinkClick r:id="rId5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https://appliedsciences.nasa.gov/join-mission/training/english/arset-</a:t>
            </a:r>
            <a:r>
              <a:rPr sz="22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species-</a:t>
            </a:r>
            <a:r>
              <a:rPr sz="2200" spc="50" dirty="0">
                <a:solidFill>
                  <a:srgbClr val="136C9A"/>
                </a:solidFill>
                <a:latin typeface="Century Gothic"/>
                <a:cs typeface="Century Gothic"/>
                <a:hlinkClick r:id="rId5"/>
              </a:rPr>
              <a:t>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distribution-modeling-remote-sensing</a:t>
            </a:r>
            <a:endParaRPr sz="22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0C0C0C"/>
                </a:solidFill>
                <a:latin typeface="Century Gothic"/>
                <a:cs typeface="Century Gothic"/>
              </a:rPr>
              <a:t>ARSET</a:t>
            </a:r>
            <a:r>
              <a:rPr sz="2200" spc="-35" dirty="0">
                <a:solidFill>
                  <a:srgbClr val="0C0C0C"/>
                </a:solidFill>
                <a:latin typeface="Century Gothic"/>
                <a:cs typeface="Century Gothic"/>
              </a:rPr>
              <a:t> </a:t>
            </a:r>
            <a:r>
              <a:rPr sz="2200" spc="-10" dirty="0">
                <a:solidFill>
                  <a:srgbClr val="0C0C0C"/>
                </a:solidFill>
                <a:latin typeface="Century Gothic"/>
                <a:cs typeface="Century Gothic"/>
              </a:rPr>
              <a:t>Website: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  <a:tabLst>
                <a:tab pos="812165" algn="l"/>
              </a:tabLst>
            </a:pPr>
            <a:r>
              <a:rPr sz="2200" spc="390" dirty="0">
                <a:latin typeface="Arial"/>
                <a:cs typeface="Arial"/>
                <a:hlinkClick r:id="rId6"/>
              </a:rPr>
              <a:t>"</a:t>
            </a:r>
            <a:r>
              <a:rPr sz="2200" dirty="0">
                <a:latin typeface="Arial"/>
                <a:cs typeface="Arial"/>
                <a:hlinkClick r:id="rId6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https://appliedsciences.nasa.gov/what-we-do/capacity-building/arset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2388" y="1521358"/>
            <a:ext cx="2593340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25"/>
              </a:spcBef>
            </a:pPr>
            <a:r>
              <a:rPr sz="2200" dirty="0">
                <a:latin typeface="Century Gothic"/>
                <a:cs typeface="Century Gothic"/>
              </a:rPr>
              <a:t>Follow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us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Twitter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@NASAARSET</a:t>
            </a:r>
            <a:endParaRPr sz="2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184903" y="1149083"/>
            <a:ext cx="3822700" cy="3819525"/>
            <a:chOff x="4184903" y="1149083"/>
            <a:chExt cx="3822700" cy="38195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149095"/>
              <a:ext cx="2977896" cy="25511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6703" y="1149083"/>
              <a:ext cx="850392" cy="38191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4903" y="3694175"/>
              <a:ext cx="2977896" cy="127406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57173" y="5294883"/>
            <a:ext cx="1902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entury Gothic Bold"/>
                <a:cs typeface="Century Gothic Bold"/>
              </a:rPr>
              <a:t>Thank</a:t>
            </a:r>
            <a:r>
              <a:rPr sz="2800" b="1" spc="-45" dirty="0">
                <a:latin typeface="Century Gothic Bold"/>
                <a:cs typeface="Century Gothic Bold"/>
              </a:rPr>
              <a:t> </a:t>
            </a:r>
            <a:r>
              <a:rPr sz="2800" b="1" spc="-20" dirty="0">
                <a:latin typeface="Century Gothic Bold"/>
                <a:cs typeface="Century Gothic Bold"/>
              </a:rPr>
              <a:t>You!</a:t>
            </a:r>
            <a:endParaRPr sz="2800">
              <a:latin typeface="Century Gothic Bold"/>
              <a:cs typeface="Century Gothic 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97912" y="6541516"/>
            <a:ext cx="165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425" dirty="0">
                <a:latin typeface="Century Gothic"/>
                <a:cs typeface="Century Gothic"/>
              </a:rPr>
              <a:t>46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8434" y="6541516"/>
            <a:ext cx="30740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entury Gothic"/>
                <a:cs typeface="Century Gothic"/>
              </a:rPr>
              <a:t>NASA’s</a:t>
            </a:r>
            <a:r>
              <a:rPr sz="1000" spc="-4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Applied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Remote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Sensing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Training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spc="-65" dirty="0">
                <a:latin typeface="Century Gothic"/>
                <a:cs typeface="Century Gothic"/>
              </a:rPr>
              <a:t>Program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962768"/>
            <a:ext cx="6758305" cy="5895340"/>
            <a:chOff x="0" y="962768"/>
            <a:chExt cx="6758305" cy="58953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24727"/>
              <a:ext cx="1033272" cy="1033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603" y="962768"/>
              <a:ext cx="6168075" cy="52869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9997" y="3264443"/>
              <a:ext cx="5207635" cy="762000"/>
            </a:xfrm>
            <a:custGeom>
              <a:avLst/>
              <a:gdLst/>
              <a:ahLst/>
              <a:cxnLst/>
              <a:rect l="l" t="t" r="r" b="b"/>
              <a:pathLst>
                <a:path w="5207635" h="762000">
                  <a:moveTo>
                    <a:pt x="0" y="762000"/>
                  </a:moveTo>
                  <a:lnTo>
                    <a:pt x="5207292" y="762000"/>
                  </a:lnTo>
                  <a:lnTo>
                    <a:pt x="5207292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Methods</a:t>
            </a:r>
            <a:r>
              <a:rPr spc="-70" dirty="0"/>
              <a:t> </a:t>
            </a:r>
            <a:r>
              <a:rPr dirty="0"/>
              <a:t>and</a:t>
            </a:r>
            <a:r>
              <a:rPr spc="-75" dirty="0"/>
              <a:t> </a:t>
            </a:r>
            <a:r>
              <a:rPr spc="-10" dirty="0"/>
              <a:t>Models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135010" y="1788667"/>
            <a:ext cx="4563745" cy="36925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7815" marR="5080" indent="-285750">
              <a:lnSpc>
                <a:spcPct val="100600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</a:tabLst>
            </a:pPr>
            <a:r>
              <a:rPr sz="2400" dirty="0">
                <a:latin typeface="Century Gothic"/>
                <a:cs typeface="Century Gothic"/>
              </a:rPr>
              <a:t>Fit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mathematical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functions, </a:t>
            </a:r>
            <a:r>
              <a:rPr sz="2400" dirty="0">
                <a:latin typeface="Century Gothic"/>
                <a:cs typeface="Century Gothic"/>
              </a:rPr>
              <a:t>describing</a:t>
            </a:r>
            <a:r>
              <a:rPr sz="2400" spc="-114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species </a:t>
            </a:r>
            <a:r>
              <a:rPr sz="2400" dirty="0">
                <a:latin typeface="Century Gothic"/>
                <a:cs typeface="Century Gothic"/>
              </a:rPr>
              <a:t>distributions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environmental </a:t>
            </a:r>
            <a:r>
              <a:rPr sz="2400" dirty="0">
                <a:latin typeface="Century Gothic"/>
                <a:cs typeface="Century Gothic"/>
              </a:rPr>
              <a:t>space,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for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each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i="1" spc="-50" dirty="0">
                <a:latin typeface="Century Gothic Italic"/>
                <a:cs typeface="Century Gothic Italic"/>
              </a:rPr>
              <a:t>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entury Gothic"/>
                <a:cs typeface="Century Gothic"/>
              </a:rPr>
              <a:t>environmental</a:t>
            </a:r>
            <a:r>
              <a:rPr sz="2400" spc="-10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variables</a:t>
            </a:r>
            <a:endParaRPr sz="2400">
              <a:latin typeface="Century Gothic"/>
              <a:cs typeface="Century Gothic"/>
            </a:endParaRPr>
          </a:p>
          <a:p>
            <a:pPr marL="297815" marR="83820" indent="-285750">
              <a:lnSpc>
                <a:spcPct val="100600"/>
              </a:lnSpc>
              <a:spcBef>
                <a:spcPts val="2815"/>
              </a:spcBef>
              <a:buFont typeface="Arial"/>
              <a:buChar char="•"/>
              <a:tabLst>
                <a:tab pos="297815" algn="l"/>
              </a:tabLst>
            </a:pPr>
            <a:r>
              <a:rPr sz="2400" dirty="0">
                <a:latin typeface="Century Gothic"/>
                <a:cs typeface="Century Gothic"/>
              </a:rPr>
              <a:t>Then</a:t>
            </a:r>
            <a:r>
              <a:rPr sz="2400" spc="-9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generate</a:t>
            </a:r>
            <a:r>
              <a:rPr sz="2400" spc="-8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predictive </a:t>
            </a:r>
            <a:r>
              <a:rPr sz="2400" dirty="0">
                <a:latin typeface="Century Gothic"/>
                <a:cs typeface="Century Gothic"/>
              </a:rPr>
              <a:t>maps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species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distributions </a:t>
            </a:r>
            <a:r>
              <a:rPr sz="2400" dirty="0">
                <a:latin typeface="Century Gothic"/>
                <a:cs typeface="Century Gothic"/>
              </a:rPr>
              <a:t>in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geographic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space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using </a:t>
            </a:r>
            <a:r>
              <a:rPr sz="2400" dirty="0">
                <a:latin typeface="Century Gothic"/>
                <a:cs typeface="Century Gothic"/>
              </a:rPr>
              <a:t>these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functions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66550" y="6283452"/>
            <a:ext cx="1661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6"/>
              </a:rPr>
              <a:t>!"#$%&amp;'()</a:t>
            </a:r>
            <a:r>
              <a:rPr sz="1400" u="sng" spc="7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400" u="sng" spc="-3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6"/>
              </a:rPr>
              <a:t>%*</a:t>
            </a:r>
            <a:r>
              <a:rPr sz="1400" u="sng" spc="7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6"/>
              </a:rPr>
              <a:t>",-</a:t>
            </a:r>
            <a:r>
              <a:rPr sz="1400" u="sng" spc="8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400" u="sng" spc="16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Arial"/>
                <a:cs typeface="Arial"/>
                <a:hlinkClick r:id="rId6"/>
              </a:rPr>
              <a:t>./01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97912" y="6541516"/>
            <a:ext cx="165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0" dirty="0">
                <a:latin typeface="Century Gothic"/>
                <a:cs typeface="Century Gothic"/>
              </a:rPr>
              <a:t>47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Modeling</a:t>
            </a:r>
            <a:r>
              <a:rPr spc="-70" dirty="0"/>
              <a:t> </a:t>
            </a:r>
            <a:r>
              <a:rPr dirty="0"/>
              <a:t>Success:</a:t>
            </a:r>
            <a:r>
              <a:rPr spc="-60" dirty="0"/>
              <a:t> </a:t>
            </a:r>
            <a:r>
              <a:rPr dirty="0"/>
              <a:t>Key</a:t>
            </a:r>
            <a:r>
              <a:rPr spc="-65" dirty="0"/>
              <a:t> </a:t>
            </a:r>
            <a:r>
              <a:rPr spc="-10" dirty="0"/>
              <a:t>Factors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9925" y="1015215"/>
            <a:ext cx="11105515" cy="286702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635"/>
              </a:spcBef>
              <a:buSzPct val="110000"/>
              <a:buFont typeface="Arial"/>
              <a:buChar char="•"/>
              <a:tabLst>
                <a:tab pos="380365" algn="l"/>
              </a:tabLst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entury Gothic Bold"/>
                <a:cs typeface="Century Gothic Bold"/>
              </a:rPr>
              <a:t>Input</a:t>
            </a:r>
            <a:r>
              <a:rPr sz="2000" b="1" u="sng" spc="-45" dirty="0">
                <a:uFill>
                  <a:solidFill>
                    <a:srgbClr val="000000"/>
                  </a:solidFill>
                </a:uFill>
                <a:latin typeface="Century Gothic Bold"/>
                <a:cs typeface="Century Gothic Bold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entury Gothic Bold"/>
                <a:cs typeface="Century Gothic Bold"/>
              </a:rPr>
              <a:t>Data:</a:t>
            </a:r>
            <a:r>
              <a:rPr sz="2000" b="1" spc="-50" dirty="0">
                <a:latin typeface="Century Gothic Bold"/>
                <a:cs typeface="Century Gothic Bold"/>
              </a:rPr>
              <a:t> </a:t>
            </a:r>
            <a:r>
              <a:rPr sz="2000" dirty="0">
                <a:latin typeface="Century Gothic"/>
                <a:cs typeface="Century Gothic"/>
              </a:rPr>
              <a:t>availability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sufficient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reliable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species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data</a:t>
            </a:r>
            <a:endParaRPr sz="2000">
              <a:latin typeface="Century Gothic"/>
              <a:cs typeface="Century Gothic"/>
            </a:endParaRPr>
          </a:p>
          <a:p>
            <a:pPr marL="381000" marR="5080" indent="-368935">
              <a:lnSpc>
                <a:spcPct val="100000"/>
              </a:lnSpc>
              <a:spcBef>
                <a:spcPts val="795"/>
              </a:spcBef>
              <a:buSzPct val="110000"/>
              <a:buFont typeface="Arial"/>
              <a:buChar char="•"/>
              <a:tabLst>
                <a:tab pos="381000" algn="l"/>
              </a:tabLst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entury Gothic Bold"/>
                <a:cs typeface="Century Gothic Bold"/>
              </a:rPr>
              <a:t>Equilibrium:</a:t>
            </a:r>
            <a:r>
              <a:rPr sz="2000" b="1" spc="-40" dirty="0">
                <a:latin typeface="Century Gothic Bold"/>
                <a:cs typeface="Century Gothic Bold"/>
              </a:rPr>
              <a:t> </a:t>
            </a:r>
            <a:r>
              <a:rPr sz="2000" dirty="0">
                <a:latin typeface="Century Gothic"/>
                <a:cs typeface="Century Gothic"/>
              </a:rPr>
              <a:t>a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species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occurs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all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suitable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areas,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while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being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absent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from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all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unsuitable areas</a:t>
            </a:r>
            <a:endParaRPr sz="20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204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000" dirty="0">
                <a:latin typeface="Century Gothic"/>
                <a:cs typeface="Century Gothic"/>
              </a:rPr>
              <a:t>Dependent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on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biotic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interactions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dispersal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ability</a:t>
            </a:r>
            <a:endParaRPr sz="2000">
              <a:latin typeface="Century Gothic"/>
              <a:cs typeface="Century Gothic"/>
            </a:endParaRPr>
          </a:p>
          <a:p>
            <a:pPr marL="380365" marR="147955" indent="-368300">
              <a:lnSpc>
                <a:spcPct val="100000"/>
              </a:lnSpc>
              <a:spcBef>
                <a:spcPts val="1860"/>
              </a:spcBef>
              <a:buSzPct val="110000"/>
              <a:buFont typeface="Arial"/>
              <a:buChar char="•"/>
              <a:tabLst>
                <a:tab pos="380365" algn="l"/>
              </a:tabLst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entury Gothic Bold"/>
                <a:cs typeface="Century Gothic Bold"/>
              </a:rPr>
              <a:t>Sampling</a:t>
            </a:r>
            <a:r>
              <a:rPr sz="2000" b="1" u="sng" spc="-55" dirty="0">
                <a:uFill>
                  <a:solidFill>
                    <a:srgbClr val="000000"/>
                  </a:solidFill>
                </a:uFill>
                <a:latin typeface="Century Gothic Bold"/>
                <a:cs typeface="Century Gothic Bold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entury Gothic Bold"/>
                <a:cs typeface="Century Gothic Bold"/>
              </a:rPr>
              <a:t>Adequacy:</a:t>
            </a:r>
            <a:r>
              <a:rPr sz="2000" b="1" spc="-65" dirty="0">
                <a:latin typeface="Century Gothic Bold"/>
                <a:cs typeface="Century Gothic Bold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extent</a:t>
            </a:r>
            <a:r>
              <a:rPr sz="2000" spc="-6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to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which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observed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occurrence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records</a:t>
            </a:r>
            <a:r>
              <a:rPr sz="2000" spc="-6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provide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spc="-935" dirty="0">
                <a:latin typeface="Century Gothic"/>
                <a:cs typeface="Century Gothic"/>
              </a:rPr>
              <a:t>a</a:t>
            </a:r>
            <a:r>
              <a:rPr sz="2000" dirty="0">
                <a:latin typeface="Century Gothic"/>
                <a:cs typeface="Century Gothic"/>
              </a:rPr>
              <a:t> sample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environmental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space</a:t>
            </a:r>
            <a:endParaRPr sz="20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1895"/>
              </a:spcBef>
              <a:buSzPct val="110000"/>
              <a:buFont typeface="Arial"/>
              <a:buChar char="•"/>
              <a:tabLst>
                <a:tab pos="380365" algn="l"/>
              </a:tabLst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entury Gothic Bold"/>
                <a:cs typeface="Century Gothic Bold"/>
              </a:rPr>
              <a:t>Model:</a:t>
            </a:r>
            <a:r>
              <a:rPr sz="2000" b="1" spc="-50" dirty="0">
                <a:latin typeface="Century Gothic Bold"/>
                <a:cs typeface="Century Gothic Bold"/>
              </a:rPr>
              <a:t> </a:t>
            </a:r>
            <a:r>
              <a:rPr sz="2000" dirty="0">
                <a:latin typeface="Century Gothic"/>
                <a:cs typeface="Century Gothic"/>
              </a:rPr>
              <a:t>Type,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complexity,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accuracy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models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used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8306" y="4139960"/>
            <a:ext cx="3782861" cy="21429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07047" y="6295644"/>
            <a:ext cx="3440429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10"/>
              </a:spcBef>
            </a:pPr>
            <a:r>
              <a:rPr sz="1400" i="1" dirty="0">
                <a:latin typeface="Century Gothic Italic"/>
                <a:cs typeface="Century Gothic Italic"/>
              </a:rPr>
              <a:t>Bromus</a:t>
            </a:r>
            <a:r>
              <a:rPr sz="1400" i="1" spc="-60" dirty="0">
                <a:latin typeface="Century Gothic Italic"/>
                <a:cs typeface="Century Gothic Italic"/>
              </a:rPr>
              <a:t> </a:t>
            </a:r>
            <a:r>
              <a:rPr sz="1400" i="1" dirty="0">
                <a:latin typeface="Century Gothic Italic"/>
                <a:cs typeface="Century Gothic Italic"/>
              </a:rPr>
              <a:t>tectorum</a:t>
            </a:r>
            <a:r>
              <a:rPr sz="1400" i="1" spc="-45" dirty="0">
                <a:latin typeface="Century Gothic Italic"/>
                <a:cs typeface="Century Gothic Italic"/>
              </a:rPr>
              <a:t> </a:t>
            </a:r>
            <a:r>
              <a:rPr sz="1400" spc="-355" dirty="0">
                <a:latin typeface="Century Gothic"/>
                <a:cs typeface="Century Gothic"/>
              </a:rPr>
              <a:t>(cheatgrass)</a:t>
            </a:r>
            <a:r>
              <a:rPr sz="1400" dirty="0">
                <a:latin typeface="Century Gothic"/>
                <a:cs typeface="Century Gothic"/>
              </a:rPr>
              <a:t> sampling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from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GBIF</a:t>
            </a:r>
            <a:r>
              <a:rPr sz="1400" dirty="0">
                <a:latin typeface="Century Gothic"/>
                <a:cs typeface="Century Gothic"/>
              </a:rPr>
              <a:t>,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near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Salt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Lake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City </a:t>
            </a:r>
            <a:r>
              <a:rPr sz="1400" spc="-10" dirty="0">
                <a:latin typeface="Century Gothic"/>
                <a:cs typeface="Century Gothic"/>
              </a:rPr>
              <a:t>Nevada.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2989" y="4139960"/>
            <a:ext cx="3813027" cy="214292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48434" y="6250127"/>
            <a:ext cx="4104640" cy="46926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455"/>
              </a:spcBef>
            </a:pPr>
            <a:r>
              <a:rPr sz="1400" i="1" dirty="0">
                <a:latin typeface="Century Gothic Italic"/>
                <a:cs typeface="Century Gothic Italic"/>
              </a:rPr>
              <a:t>Bromus</a:t>
            </a:r>
            <a:r>
              <a:rPr sz="1400" i="1" spc="-60" dirty="0">
                <a:latin typeface="Century Gothic Italic"/>
                <a:cs typeface="Century Gothic Italic"/>
              </a:rPr>
              <a:t> </a:t>
            </a:r>
            <a:r>
              <a:rPr sz="1400" i="1" dirty="0">
                <a:latin typeface="Century Gothic Italic"/>
                <a:cs typeface="Century Gothic Italic"/>
              </a:rPr>
              <a:t>Tectorum</a:t>
            </a:r>
            <a:r>
              <a:rPr sz="1400" i="1" spc="-40" dirty="0">
                <a:latin typeface="Century Gothic Italic"/>
                <a:cs typeface="Century Gothic Ital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(cheatgrass) </a:t>
            </a:r>
            <a:r>
              <a:rPr sz="1400" spc="-675" dirty="0">
                <a:latin typeface="Century Gothic"/>
                <a:cs typeface="Century Gothic"/>
              </a:rPr>
              <a:t>from</a:t>
            </a:r>
            <a:r>
              <a:rPr sz="1400" spc="5" dirty="0">
                <a:latin typeface="Century Gothic"/>
                <a:cs typeface="Century Gothic"/>
              </a:rPr>
              <a:t> </a:t>
            </a:r>
            <a:r>
              <a:rPr sz="14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iNaturalist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1000" dirty="0">
                <a:latin typeface="Century Gothic"/>
                <a:cs typeface="Century Gothic"/>
              </a:rPr>
              <a:t>NASA’s</a:t>
            </a:r>
            <a:r>
              <a:rPr sz="1000" spc="-4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Applied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Remote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Sensing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Training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Program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Modeling</a:t>
            </a:r>
            <a:r>
              <a:rPr spc="-114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48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20823" y="1240523"/>
            <a:ext cx="7733030" cy="4947285"/>
            <a:chOff x="2020823" y="1240523"/>
            <a:chExt cx="7733030" cy="49472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0823" y="1240536"/>
              <a:ext cx="5462016" cy="27005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6744" y="1240523"/>
              <a:ext cx="2276855" cy="31516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0823" y="3934980"/>
              <a:ext cx="5462016" cy="22524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6744" y="4386072"/>
              <a:ext cx="2276855" cy="18013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99205" y="4391659"/>
            <a:ext cx="1793239" cy="1668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14"/>
              </a:spcBef>
            </a:pPr>
            <a:r>
              <a:rPr sz="1200" dirty="0">
                <a:latin typeface="Century Gothic"/>
                <a:cs typeface="Century Gothic"/>
              </a:rPr>
              <a:t>Pearson,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R.G.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spc="-10" dirty="0">
                <a:latin typeface="Century Gothic"/>
                <a:cs typeface="Century Gothic"/>
              </a:rPr>
              <a:t>2007. </a:t>
            </a:r>
            <a:r>
              <a:rPr sz="1200" dirty="0">
                <a:latin typeface="Century Gothic"/>
                <a:cs typeface="Century Gothic"/>
              </a:rPr>
              <a:t>Species’</a:t>
            </a:r>
            <a:r>
              <a:rPr sz="1200" spc="-40" dirty="0">
                <a:latin typeface="Century Gothic"/>
                <a:cs typeface="Century Gothic"/>
              </a:rPr>
              <a:t> </a:t>
            </a:r>
            <a:r>
              <a:rPr sz="1200" spc="-10" dirty="0">
                <a:latin typeface="Century Gothic"/>
                <a:cs typeface="Century Gothic"/>
              </a:rPr>
              <a:t>Distribution </a:t>
            </a:r>
            <a:r>
              <a:rPr sz="1200" dirty="0">
                <a:latin typeface="Century Gothic"/>
                <a:cs typeface="Century Gothic"/>
              </a:rPr>
              <a:t>Modeling</a:t>
            </a:r>
            <a:r>
              <a:rPr sz="1200" spc="-35" dirty="0">
                <a:latin typeface="Century Gothic"/>
                <a:cs typeface="Century Gothic"/>
              </a:rPr>
              <a:t> </a:t>
            </a:r>
            <a:r>
              <a:rPr sz="1200" spc="-25" dirty="0">
                <a:latin typeface="Century Gothic"/>
                <a:cs typeface="Century Gothic"/>
              </a:rPr>
              <a:t>for </a:t>
            </a:r>
            <a:r>
              <a:rPr sz="1200" dirty="0">
                <a:latin typeface="Century Gothic"/>
                <a:cs typeface="Century Gothic"/>
              </a:rPr>
              <a:t>Conservation</a:t>
            </a:r>
            <a:r>
              <a:rPr sz="1200" spc="-65" dirty="0">
                <a:latin typeface="Century Gothic"/>
                <a:cs typeface="Century Gothic"/>
              </a:rPr>
              <a:t> </a:t>
            </a:r>
            <a:r>
              <a:rPr sz="1200" spc="-10" dirty="0">
                <a:latin typeface="Century Gothic"/>
                <a:cs typeface="Century Gothic"/>
              </a:rPr>
              <a:t>Educators </a:t>
            </a:r>
            <a:r>
              <a:rPr sz="1200" dirty="0">
                <a:latin typeface="Century Gothic"/>
                <a:cs typeface="Century Gothic"/>
              </a:rPr>
              <a:t>and</a:t>
            </a:r>
            <a:r>
              <a:rPr sz="1200" spc="-10" dirty="0">
                <a:latin typeface="Century Gothic"/>
                <a:cs typeface="Century Gothic"/>
              </a:rPr>
              <a:t> Practitioners.</a:t>
            </a:r>
            <a:endParaRPr sz="1200">
              <a:latin typeface="Century Gothic"/>
              <a:cs typeface="Century Gothic"/>
            </a:endParaRPr>
          </a:p>
          <a:p>
            <a:pPr marL="12700" marR="87630">
              <a:lnSpc>
                <a:spcPct val="99400"/>
              </a:lnSpc>
              <a:spcBef>
                <a:spcPts val="85"/>
              </a:spcBef>
            </a:pPr>
            <a:r>
              <a:rPr sz="1200" dirty="0">
                <a:latin typeface="Century Gothic"/>
                <a:cs typeface="Century Gothic"/>
              </a:rPr>
              <a:t>Synthesis.</a:t>
            </a:r>
            <a:r>
              <a:rPr sz="1200" spc="-45" dirty="0">
                <a:latin typeface="Century Gothic"/>
                <a:cs typeface="Century Gothic"/>
              </a:rPr>
              <a:t> </a:t>
            </a:r>
            <a:r>
              <a:rPr sz="1200" spc="-10" dirty="0">
                <a:latin typeface="Century Gothic"/>
                <a:cs typeface="Century Gothic"/>
              </a:rPr>
              <a:t>American </a:t>
            </a:r>
            <a:r>
              <a:rPr sz="1200" dirty="0">
                <a:latin typeface="Century Gothic"/>
                <a:cs typeface="Century Gothic"/>
              </a:rPr>
              <a:t>Museum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of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spc="-10" dirty="0">
                <a:latin typeface="Century Gothic"/>
                <a:cs typeface="Century Gothic"/>
              </a:rPr>
              <a:t>Natural </a:t>
            </a:r>
            <a:r>
              <a:rPr sz="1200" dirty="0">
                <a:latin typeface="Century Gothic"/>
                <a:cs typeface="Century Gothic"/>
              </a:rPr>
              <a:t>History.</a:t>
            </a:r>
            <a:r>
              <a:rPr sz="1200" spc="-3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Available</a:t>
            </a:r>
            <a:r>
              <a:rPr sz="1200" spc="-35" dirty="0">
                <a:latin typeface="Century Gothic"/>
                <a:cs typeface="Century Gothic"/>
              </a:rPr>
              <a:t> </a:t>
            </a:r>
            <a:r>
              <a:rPr sz="1200" spc="-25" dirty="0">
                <a:latin typeface="Century Gothic"/>
                <a:cs typeface="Century Gothic"/>
              </a:rPr>
              <a:t>at </a:t>
            </a:r>
            <a:r>
              <a:rPr sz="1200" spc="-10" dirty="0">
                <a:latin typeface="Century Gothic"/>
                <a:cs typeface="Century Gothic"/>
                <a:hlinkClick r:id="rId6"/>
              </a:rPr>
              <a:t>http://ncep.amnh.org.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Modeling</a:t>
            </a:r>
            <a:r>
              <a:rPr spc="-114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49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97050" y="6079866"/>
            <a:ext cx="1369060" cy="18732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entury Gothic"/>
                <a:cs typeface="Century Gothic"/>
              </a:rPr>
              <a:t>Pearson,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R.G.</a:t>
            </a:r>
            <a:r>
              <a:rPr sz="1200" spc="-20" dirty="0">
                <a:latin typeface="Century Gothic"/>
                <a:cs typeface="Century Gothic"/>
              </a:rPr>
              <a:t> 2007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45599" y="1791715"/>
            <a:ext cx="1501775" cy="7448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 indent="137795">
              <a:lnSpc>
                <a:spcPts val="2780"/>
              </a:lnSpc>
              <a:spcBef>
                <a:spcPts val="275"/>
              </a:spcBef>
            </a:pPr>
            <a:r>
              <a:rPr sz="2400" b="1" spc="-10" dirty="0">
                <a:latin typeface="Century Gothic Bold"/>
                <a:cs typeface="Century Gothic Bold"/>
              </a:rPr>
              <a:t>General approach</a:t>
            </a:r>
            <a:endParaRPr sz="2400">
              <a:latin typeface="Century Gothic Bold"/>
              <a:cs typeface="Century Gothic 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74800" y="853300"/>
            <a:ext cx="10374630" cy="5605780"/>
            <a:chOff x="1574800" y="853300"/>
            <a:chExt cx="10374630" cy="56057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4800" y="853300"/>
              <a:ext cx="5785430" cy="56053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4154" y="4553497"/>
              <a:ext cx="5254957" cy="170760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936750" y="6220459"/>
            <a:ext cx="1394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Pearson,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R.G.</a:t>
            </a:r>
            <a:r>
              <a:rPr sz="1200" spc="-20" dirty="0">
                <a:latin typeface="Century Gothic"/>
                <a:cs typeface="Century Gothic"/>
              </a:rPr>
              <a:t> 2007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1000" y="855662"/>
            <a:ext cx="10300335" cy="5917565"/>
            <a:chOff x="1651000" y="855662"/>
            <a:chExt cx="10300335" cy="5917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000" y="855662"/>
              <a:ext cx="5791200" cy="56403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4154" y="4553497"/>
              <a:ext cx="5254957" cy="170760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Modeling</a:t>
            </a:r>
            <a:r>
              <a:rPr spc="-114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50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84350" y="6068059"/>
            <a:ext cx="1394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Pearson,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R.G.</a:t>
            </a:r>
            <a:r>
              <a:rPr sz="1200" spc="-20" dirty="0">
                <a:latin typeface="Century Gothic"/>
                <a:cs typeface="Century Gothic"/>
              </a:rPr>
              <a:t> 2007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47100" y="1791715"/>
            <a:ext cx="2299335" cy="7448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3020" marR="5080" indent="-20955">
              <a:lnSpc>
                <a:spcPts val="2780"/>
              </a:lnSpc>
              <a:spcBef>
                <a:spcPts val="275"/>
              </a:spcBef>
            </a:pPr>
            <a:r>
              <a:rPr sz="2400" b="1" dirty="0">
                <a:latin typeface="Century Gothic Bold"/>
                <a:cs typeface="Century Gothic Bold"/>
              </a:rPr>
              <a:t>Equilibrium</a:t>
            </a:r>
            <a:r>
              <a:rPr sz="2400" b="1" spc="-100" dirty="0">
                <a:latin typeface="Century Gothic Bold"/>
                <a:cs typeface="Century Gothic Bold"/>
              </a:rPr>
              <a:t> </a:t>
            </a:r>
            <a:r>
              <a:rPr sz="2400" b="1" spc="-25" dirty="0">
                <a:latin typeface="Century Gothic Bold"/>
                <a:cs typeface="Century Gothic Bold"/>
              </a:rPr>
              <a:t>and </a:t>
            </a:r>
            <a:r>
              <a:rPr sz="2400" b="1" dirty="0">
                <a:latin typeface="Century Gothic Bold"/>
                <a:cs typeface="Century Gothic Bold"/>
              </a:rPr>
              <a:t>good</a:t>
            </a:r>
            <a:r>
              <a:rPr sz="2400" b="1" spc="-70" dirty="0">
                <a:latin typeface="Century Gothic Bold"/>
                <a:cs typeface="Century Gothic Bold"/>
              </a:rPr>
              <a:t> </a:t>
            </a:r>
            <a:r>
              <a:rPr sz="2400" b="1" spc="-10" dirty="0">
                <a:latin typeface="Century Gothic Bold"/>
                <a:cs typeface="Century Gothic Bold"/>
              </a:rPr>
              <a:t>sampling</a:t>
            </a:r>
            <a:endParaRPr sz="2400">
              <a:latin typeface="Century Gothic Bold"/>
              <a:cs typeface="Century Gothic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1001" y="853300"/>
            <a:ext cx="10300335" cy="5919470"/>
            <a:chOff x="1651001" y="853300"/>
            <a:chExt cx="10300335" cy="59194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51335" y="6272783"/>
              <a:ext cx="499872" cy="4998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001" y="853300"/>
              <a:ext cx="5770726" cy="5598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4154" y="4553497"/>
              <a:ext cx="5254957" cy="170760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Modeling</a:t>
            </a:r>
            <a:r>
              <a:rPr spc="-114" dirty="0"/>
              <a:t> </a:t>
            </a:r>
            <a:r>
              <a:rPr spc="-10" dirty="0"/>
              <a:t>Approach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75" dirty="0"/>
              <a:t>51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84350" y="6068059"/>
            <a:ext cx="1394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Pearson,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R.G.</a:t>
            </a:r>
            <a:r>
              <a:rPr sz="1200" spc="-20" dirty="0">
                <a:latin typeface="Century Gothic"/>
                <a:cs typeface="Century Gothic"/>
              </a:rPr>
              <a:t> 2007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36073" y="1505203"/>
            <a:ext cx="2299335" cy="157099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algn="ctr">
              <a:lnSpc>
                <a:spcPts val="2810"/>
              </a:lnSpc>
              <a:spcBef>
                <a:spcPts val="250"/>
              </a:spcBef>
            </a:pPr>
            <a:r>
              <a:rPr sz="2400" b="1" dirty="0">
                <a:latin typeface="Century Gothic Bold"/>
                <a:cs typeface="Century Gothic Bold"/>
              </a:rPr>
              <a:t>Equilibrium</a:t>
            </a:r>
            <a:r>
              <a:rPr sz="2400" b="1" spc="-100" dirty="0">
                <a:latin typeface="Century Gothic Bold"/>
                <a:cs typeface="Century Gothic Bold"/>
              </a:rPr>
              <a:t> </a:t>
            </a:r>
            <a:r>
              <a:rPr sz="2400" b="1" spc="-25" dirty="0">
                <a:latin typeface="Century Gothic Bold"/>
                <a:cs typeface="Century Gothic Bold"/>
              </a:rPr>
              <a:t>and </a:t>
            </a:r>
            <a:r>
              <a:rPr sz="2400" b="1" dirty="0">
                <a:latin typeface="Century Gothic Bold"/>
                <a:cs typeface="Century Gothic Bold"/>
              </a:rPr>
              <a:t>poor</a:t>
            </a:r>
            <a:r>
              <a:rPr sz="2400" b="1" spc="-55" dirty="0">
                <a:latin typeface="Century Gothic Bold"/>
                <a:cs typeface="Century Gothic Bold"/>
              </a:rPr>
              <a:t> </a:t>
            </a:r>
            <a:r>
              <a:rPr sz="2400" b="1" spc="-10" dirty="0">
                <a:latin typeface="Century Gothic Bold"/>
                <a:cs typeface="Century Gothic Bold"/>
              </a:rPr>
              <a:t>sampling</a:t>
            </a:r>
            <a:endParaRPr sz="2400">
              <a:latin typeface="Century Gothic Bold"/>
              <a:cs typeface="Century Gothic Bold"/>
            </a:endParaRPr>
          </a:p>
          <a:p>
            <a:pPr algn="ctr">
              <a:lnSpc>
                <a:spcPts val="2100"/>
              </a:lnSpc>
            </a:pPr>
            <a:r>
              <a:rPr sz="1800" b="1" dirty="0">
                <a:latin typeface="Century Gothic Bold"/>
                <a:cs typeface="Century Gothic Bold"/>
              </a:rPr>
              <a:t>(in</a:t>
            </a:r>
            <a:r>
              <a:rPr sz="1800" b="1" spc="-25" dirty="0">
                <a:latin typeface="Century Gothic Bold"/>
                <a:cs typeface="Century Gothic Bold"/>
              </a:rPr>
              <a:t> </a:t>
            </a:r>
            <a:r>
              <a:rPr sz="1800" b="1" dirty="0">
                <a:latin typeface="Century Gothic Bold"/>
                <a:cs typeface="Century Gothic Bold"/>
              </a:rPr>
              <a:t>both</a:t>
            </a:r>
            <a:r>
              <a:rPr sz="1800" b="1" spc="-25" dirty="0">
                <a:latin typeface="Century Gothic Bold"/>
                <a:cs typeface="Century Gothic Bold"/>
              </a:rPr>
              <a:t> </a:t>
            </a:r>
            <a:r>
              <a:rPr sz="1800" b="1" spc="-10" dirty="0">
                <a:latin typeface="Century Gothic Bold"/>
                <a:cs typeface="Century Gothic Bold"/>
              </a:rPr>
              <a:t>geographic</a:t>
            </a:r>
            <a:endParaRPr sz="1800">
              <a:latin typeface="Century Gothic Bold"/>
              <a:cs typeface="Century Gothic Bold"/>
            </a:endParaRPr>
          </a:p>
          <a:p>
            <a:pPr marL="101600" marR="95250" algn="ctr">
              <a:lnSpc>
                <a:spcPts val="2090"/>
              </a:lnSpc>
              <a:spcBef>
                <a:spcPts val="175"/>
              </a:spcBef>
            </a:pPr>
            <a:r>
              <a:rPr sz="1800" b="1" dirty="0">
                <a:latin typeface="Century Gothic Bold"/>
                <a:cs typeface="Century Gothic Bold"/>
              </a:rPr>
              <a:t>and</a:t>
            </a:r>
            <a:r>
              <a:rPr sz="1800" b="1" spc="-20" dirty="0">
                <a:latin typeface="Century Gothic Bold"/>
                <a:cs typeface="Century Gothic Bold"/>
              </a:rPr>
              <a:t> </a:t>
            </a:r>
            <a:r>
              <a:rPr sz="1800" b="1" spc="-10" dirty="0">
                <a:latin typeface="Century Gothic Bold"/>
                <a:cs typeface="Century Gothic Bold"/>
              </a:rPr>
              <a:t>environmental space)</a:t>
            </a:r>
            <a:endParaRPr sz="1800">
              <a:latin typeface="Century Gothic Bold"/>
              <a:cs typeface="Century Gothic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1830</Words>
  <Application>Microsoft Macintosh PowerPoint</Application>
  <PresentationFormat>Widescreen</PresentationFormat>
  <Paragraphs>362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Cambria Math</vt:lpstr>
      <vt:lpstr>Century Gothic</vt:lpstr>
      <vt:lpstr>Century Gothic Bold</vt:lpstr>
      <vt:lpstr>Century Gothic Italic</vt:lpstr>
      <vt:lpstr>Times New Roman</vt:lpstr>
      <vt:lpstr>Office Theme</vt:lpstr>
      <vt:lpstr>PowerPoint Presentation</vt:lpstr>
      <vt:lpstr>SDM Overview</vt:lpstr>
      <vt:lpstr>PowerPoint Presentation</vt:lpstr>
      <vt:lpstr>Methods and Models</vt:lpstr>
      <vt:lpstr>Modeling Success: Key Factors</vt:lpstr>
      <vt:lpstr>Modeling Approach</vt:lpstr>
      <vt:lpstr>Modeling Approach</vt:lpstr>
      <vt:lpstr>Modeling Approach</vt:lpstr>
      <vt:lpstr>Modeling Approach</vt:lpstr>
      <vt:lpstr>Modeling Approach</vt:lpstr>
      <vt:lpstr>Modeling Approach</vt:lpstr>
      <vt:lpstr>Methods and Models</vt:lpstr>
      <vt:lpstr>Gower Metric</vt:lpstr>
      <vt:lpstr>Ecological Niche Factor Analysis (ENFA)</vt:lpstr>
      <vt:lpstr>Regression Analysis</vt:lpstr>
      <vt:lpstr>Genetic Algorithm for Rule-set Production (GARP)</vt:lpstr>
      <vt:lpstr>MAXENT</vt:lpstr>
      <vt:lpstr>Limitations of SDMs</vt:lpstr>
      <vt:lpstr>PowerPoint Presentation</vt:lpstr>
      <vt:lpstr>SDM Case Study Example: Mosquitos in Europe</vt:lpstr>
      <vt:lpstr>Mosquitos in Europe: Project Overview</vt:lpstr>
      <vt:lpstr>Mosquitos in Europe: Environmental Variables</vt:lpstr>
      <vt:lpstr>Mosquitos in Europe: Methodology</vt:lpstr>
      <vt:lpstr>Mosquitos in Europe: Habitat Suitability</vt:lpstr>
      <vt:lpstr>PowerPoint Presentation</vt:lpstr>
      <vt:lpstr>SDM Case Study Example: Red Spruce in West Virginia</vt:lpstr>
      <vt:lpstr>Red Spruce in West Virginia: Land Cover Mapping</vt:lpstr>
      <vt:lpstr>Red Spruce in West Virginia: Time Series Analysis</vt:lpstr>
      <vt:lpstr>Red Spruce in West Virginia: Suitability Analysis</vt:lpstr>
      <vt:lpstr>Red Spruce in West Virginia: Forecasting and Connectivity</vt:lpstr>
      <vt:lpstr>Summary</vt:lpstr>
      <vt:lpstr>Contacts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Eli Holmes</cp:lastModifiedBy>
  <cp:revision>4</cp:revision>
  <dcterms:created xsi:type="dcterms:W3CDTF">2023-09-09T05:03:02Z</dcterms:created>
  <dcterms:modified xsi:type="dcterms:W3CDTF">2023-09-09T07:35:59Z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2021-08-09T00:00:00Z</vt:filetime>
  </property>
  <property fmtid="{D5CDD505-2E9C-101B-9397-08002B2CF9AE}" pid="3" name="LastSaved">
    <vt:filetime>2023-09-09T00:00:00Z</vt:filetime>
  </property>
  <property fmtid="{D5CDD505-2E9C-101B-9397-08002B2CF9AE}" pid="4" name="Producer">
    <vt:lpwstr>macOS Version 10.15.7 (Build 19H1323) Quartz PDFContext</vt:lpwstr>
  </property>
</Properties>
</file>